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handoutMasterIdLst>
    <p:handoutMasterId r:id="rId122"/>
  </p:handoutMasterIdLst>
  <p:sldIdLst>
    <p:sldId id="256" r:id="rId2"/>
    <p:sldId id="257" r:id="rId3"/>
    <p:sldId id="258" r:id="rId4"/>
    <p:sldId id="264" r:id="rId5"/>
    <p:sldId id="502" r:id="rId6"/>
    <p:sldId id="495" r:id="rId7"/>
    <p:sldId id="496" r:id="rId8"/>
    <p:sldId id="578" r:id="rId9"/>
    <p:sldId id="579" r:id="rId10"/>
    <p:sldId id="497" r:id="rId11"/>
    <p:sldId id="498" r:id="rId12"/>
    <p:sldId id="499" r:id="rId13"/>
    <p:sldId id="500" r:id="rId14"/>
    <p:sldId id="501" r:id="rId15"/>
    <p:sldId id="516" r:id="rId16"/>
    <p:sldId id="584" r:id="rId17"/>
    <p:sldId id="586" r:id="rId18"/>
    <p:sldId id="589" r:id="rId19"/>
    <p:sldId id="588" r:id="rId20"/>
    <p:sldId id="585" r:id="rId21"/>
    <p:sldId id="587" r:id="rId22"/>
    <p:sldId id="503" r:id="rId23"/>
    <p:sldId id="504" r:id="rId24"/>
    <p:sldId id="507" r:id="rId25"/>
    <p:sldId id="505" r:id="rId26"/>
    <p:sldId id="508" r:id="rId27"/>
    <p:sldId id="510" r:id="rId28"/>
    <p:sldId id="506" r:id="rId29"/>
    <p:sldId id="513" r:id="rId30"/>
    <p:sldId id="509" r:id="rId31"/>
    <p:sldId id="514" r:id="rId32"/>
    <p:sldId id="511" r:id="rId33"/>
    <p:sldId id="512" r:id="rId34"/>
    <p:sldId id="515" r:id="rId35"/>
    <p:sldId id="517" r:id="rId36"/>
    <p:sldId id="518" r:id="rId37"/>
    <p:sldId id="519" r:id="rId38"/>
    <p:sldId id="520" r:id="rId39"/>
    <p:sldId id="522" r:id="rId40"/>
    <p:sldId id="524" r:id="rId41"/>
    <p:sldId id="523" r:id="rId42"/>
    <p:sldId id="525" r:id="rId43"/>
    <p:sldId id="526" r:id="rId44"/>
    <p:sldId id="527" r:id="rId45"/>
    <p:sldId id="612" r:id="rId46"/>
    <p:sldId id="615" r:id="rId47"/>
    <p:sldId id="613" r:id="rId48"/>
    <p:sldId id="614" r:id="rId49"/>
    <p:sldId id="528" r:id="rId50"/>
    <p:sldId id="548" r:id="rId51"/>
    <p:sldId id="549" r:id="rId52"/>
    <p:sldId id="550" r:id="rId53"/>
    <p:sldId id="551" r:id="rId54"/>
    <p:sldId id="552" r:id="rId55"/>
    <p:sldId id="581" r:id="rId56"/>
    <p:sldId id="553" r:id="rId57"/>
    <p:sldId id="582" r:id="rId58"/>
    <p:sldId id="530" r:id="rId59"/>
    <p:sldId id="531" r:id="rId60"/>
    <p:sldId id="532" r:id="rId61"/>
    <p:sldId id="533" r:id="rId62"/>
    <p:sldId id="534" r:id="rId63"/>
    <p:sldId id="535" r:id="rId64"/>
    <p:sldId id="536" r:id="rId65"/>
    <p:sldId id="537" r:id="rId66"/>
    <p:sldId id="539" r:id="rId67"/>
    <p:sldId id="540" r:id="rId68"/>
    <p:sldId id="541" r:id="rId69"/>
    <p:sldId id="542" r:id="rId70"/>
    <p:sldId id="543" r:id="rId71"/>
    <p:sldId id="554" r:id="rId72"/>
    <p:sldId id="590" r:id="rId73"/>
    <p:sldId id="544" r:id="rId74"/>
    <p:sldId id="545" r:id="rId75"/>
    <p:sldId id="580" r:id="rId76"/>
    <p:sldId id="561" r:id="rId77"/>
    <p:sldId id="563" r:id="rId78"/>
    <p:sldId id="565" r:id="rId79"/>
    <p:sldId id="566" r:id="rId80"/>
    <p:sldId id="567" r:id="rId81"/>
    <p:sldId id="564" r:id="rId82"/>
    <p:sldId id="569" r:id="rId83"/>
    <p:sldId id="570" r:id="rId84"/>
    <p:sldId id="573" r:id="rId85"/>
    <p:sldId id="574" r:id="rId86"/>
    <p:sldId id="572" r:id="rId87"/>
    <p:sldId id="610" r:id="rId88"/>
    <p:sldId id="571" r:id="rId89"/>
    <p:sldId id="546" r:id="rId90"/>
    <p:sldId id="555" r:id="rId91"/>
    <p:sldId id="556" r:id="rId92"/>
    <p:sldId id="547" r:id="rId93"/>
    <p:sldId id="557" r:id="rId94"/>
    <p:sldId id="591" r:id="rId95"/>
    <p:sldId id="593" r:id="rId96"/>
    <p:sldId id="602" r:id="rId97"/>
    <p:sldId id="611" r:id="rId98"/>
    <p:sldId id="592" r:id="rId99"/>
    <p:sldId id="594" r:id="rId100"/>
    <p:sldId id="595" r:id="rId101"/>
    <p:sldId id="596" r:id="rId102"/>
    <p:sldId id="597" r:id="rId103"/>
    <p:sldId id="603" r:id="rId104"/>
    <p:sldId id="601" r:id="rId105"/>
    <p:sldId id="600" r:id="rId106"/>
    <p:sldId id="608" r:id="rId107"/>
    <p:sldId id="559" r:id="rId108"/>
    <p:sldId id="560" r:id="rId109"/>
    <p:sldId id="599" r:id="rId110"/>
    <p:sldId id="616" r:id="rId111"/>
    <p:sldId id="617" r:id="rId112"/>
    <p:sldId id="607" r:id="rId113"/>
    <p:sldId id="609" r:id="rId114"/>
    <p:sldId id="562" r:id="rId115"/>
    <p:sldId id="618" r:id="rId116"/>
    <p:sldId id="604" r:id="rId117"/>
    <p:sldId id="576" r:id="rId118"/>
    <p:sldId id="577" r:id="rId119"/>
    <p:sldId id="575" r:id="rId1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7C7"/>
    <a:srgbClr val="5B055D"/>
    <a:srgbClr val="00602B"/>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3" autoAdjust="0"/>
    <p:restoredTop sz="63123" autoAdjust="0"/>
  </p:normalViewPr>
  <p:slideViewPr>
    <p:cSldViewPr snapToGrid="0">
      <p:cViewPr varScale="1">
        <p:scale>
          <a:sx n="50" d="100"/>
          <a:sy n="50" d="100"/>
        </p:scale>
        <p:origin x="-1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8" d="100"/>
          <a:sy n="98" d="100"/>
        </p:scale>
        <p:origin x="-3564" y="-96"/>
      </p:cViewPr>
      <p:guideLst>
        <p:guide orient="horz" pos="2909"/>
        <p:guide pos="2189"/>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25A1098-2C3C-4E61-8FBD-AA7D2EB1E4D6}" type="datetimeFigureOut">
              <a:rPr lang="en-US" smtClean="0"/>
              <a:t>3/9/2011</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EE1BA40-4B2E-4301-B17E-C1646255BE77}" type="slidenum">
              <a:rPr lang="en-US" smtClean="0"/>
              <a:t>‹#›</a:t>
            </a:fld>
            <a:endParaRPr lang="en-US"/>
          </a:p>
        </p:txBody>
      </p:sp>
    </p:spTree>
    <p:extLst>
      <p:ext uri="{BB962C8B-B14F-4D97-AF65-F5344CB8AC3E}">
        <p14:creationId xmlns:p14="http://schemas.microsoft.com/office/powerpoint/2010/main" val="2045278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06E52A30-1480-49C4-8F09-98BA87A33B3D}" type="datetimeFigureOut">
              <a:rPr lang="en-US" smtClean="0"/>
              <a:pPr/>
              <a:t>3/9/2011</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64CF15E-ECE5-4B03-94B6-ACB98D42381E}" type="slidenum">
              <a:rPr lang="en-US" smtClean="0"/>
              <a:pPr/>
              <a:t>‹#›</a:t>
            </a:fld>
            <a:endParaRPr lang="en-US"/>
          </a:p>
        </p:txBody>
      </p:sp>
    </p:spTree>
    <p:extLst>
      <p:ext uri="{BB962C8B-B14F-4D97-AF65-F5344CB8AC3E}">
        <p14:creationId xmlns:p14="http://schemas.microsoft.com/office/powerpoint/2010/main" val="295814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a:t>
            </a:fld>
            <a:endParaRPr lang="en-US"/>
          </a:p>
        </p:txBody>
      </p:sp>
    </p:spTree>
    <p:extLst>
      <p:ext uri="{BB962C8B-B14F-4D97-AF65-F5344CB8AC3E}">
        <p14:creationId xmlns:p14="http://schemas.microsoft.com/office/powerpoint/2010/main" val="296444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10</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100</a:t>
            </a:fld>
            <a:endParaRPr lang="en-US"/>
          </a:p>
        </p:txBody>
      </p:sp>
    </p:spTree>
    <p:extLst>
      <p:ext uri="{BB962C8B-B14F-4D97-AF65-F5344CB8AC3E}">
        <p14:creationId xmlns:p14="http://schemas.microsoft.com/office/powerpoint/2010/main" val="7485016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101</a:t>
            </a:fld>
            <a:endParaRPr lang="en-US"/>
          </a:p>
        </p:txBody>
      </p:sp>
    </p:spTree>
    <p:extLst>
      <p:ext uri="{BB962C8B-B14F-4D97-AF65-F5344CB8AC3E}">
        <p14:creationId xmlns:p14="http://schemas.microsoft.com/office/powerpoint/2010/main" val="24220201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102</a:t>
            </a:fld>
            <a:endParaRPr lang="en-US"/>
          </a:p>
        </p:txBody>
      </p:sp>
    </p:spTree>
    <p:extLst>
      <p:ext uri="{BB962C8B-B14F-4D97-AF65-F5344CB8AC3E}">
        <p14:creationId xmlns:p14="http://schemas.microsoft.com/office/powerpoint/2010/main" val="426120743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103</a:t>
            </a:fld>
            <a:endParaRPr lang="en-US"/>
          </a:p>
        </p:txBody>
      </p:sp>
    </p:spTree>
    <p:extLst>
      <p:ext uri="{BB962C8B-B14F-4D97-AF65-F5344CB8AC3E}">
        <p14:creationId xmlns:p14="http://schemas.microsoft.com/office/powerpoint/2010/main" val="18205972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104</a:t>
            </a:fld>
            <a:endParaRPr lang="en-US"/>
          </a:p>
        </p:txBody>
      </p:sp>
    </p:spTree>
    <p:extLst>
      <p:ext uri="{BB962C8B-B14F-4D97-AF65-F5344CB8AC3E}">
        <p14:creationId xmlns:p14="http://schemas.microsoft.com/office/powerpoint/2010/main" val="27148596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105</a:t>
            </a:fld>
            <a:endParaRPr lang="en-US"/>
          </a:p>
        </p:txBody>
      </p:sp>
    </p:spTree>
    <p:extLst>
      <p:ext uri="{BB962C8B-B14F-4D97-AF65-F5344CB8AC3E}">
        <p14:creationId xmlns:p14="http://schemas.microsoft.com/office/powerpoint/2010/main" val="6825954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106</a:t>
            </a:fld>
            <a:endParaRPr lang="en-US"/>
          </a:p>
        </p:txBody>
      </p:sp>
    </p:spTree>
    <p:extLst>
      <p:ext uri="{BB962C8B-B14F-4D97-AF65-F5344CB8AC3E}">
        <p14:creationId xmlns:p14="http://schemas.microsoft.com/office/powerpoint/2010/main" val="23674579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107</a:t>
            </a:fld>
            <a:endParaRPr lang="en-US"/>
          </a:p>
        </p:txBody>
      </p:sp>
    </p:spTree>
    <p:extLst>
      <p:ext uri="{BB962C8B-B14F-4D97-AF65-F5344CB8AC3E}">
        <p14:creationId xmlns:p14="http://schemas.microsoft.com/office/powerpoint/2010/main" val="27428389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108</a:t>
            </a:fld>
            <a:endParaRPr lang="en-US"/>
          </a:p>
        </p:txBody>
      </p:sp>
    </p:spTree>
    <p:extLst>
      <p:ext uri="{BB962C8B-B14F-4D97-AF65-F5344CB8AC3E}">
        <p14:creationId xmlns:p14="http://schemas.microsoft.com/office/powerpoint/2010/main" val="115582396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109</a:t>
            </a:fld>
            <a:endParaRPr lang="en-US"/>
          </a:p>
        </p:txBody>
      </p:sp>
    </p:spTree>
    <p:extLst>
      <p:ext uri="{BB962C8B-B14F-4D97-AF65-F5344CB8AC3E}">
        <p14:creationId xmlns:p14="http://schemas.microsoft.com/office/powerpoint/2010/main" val="280630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11</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110</a:t>
            </a:fld>
            <a:endParaRPr lang="en-US"/>
          </a:p>
        </p:txBody>
      </p:sp>
    </p:spTree>
    <p:extLst>
      <p:ext uri="{BB962C8B-B14F-4D97-AF65-F5344CB8AC3E}">
        <p14:creationId xmlns:p14="http://schemas.microsoft.com/office/powerpoint/2010/main" val="21062805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111</a:t>
            </a:fld>
            <a:endParaRPr lang="en-US"/>
          </a:p>
        </p:txBody>
      </p:sp>
    </p:spTree>
    <p:extLst>
      <p:ext uri="{BB962C8B-B14F-4D97-AF65-F5344CB8AC3E}">
        <p14:creationId xmlns:p14="http://schemas.microsoft.com/office/powerpoint/2010/main" val="168733618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112</a:t>
            </a:fld>
            <a:endParaRPr lang="en-US"/>
          </a:p>
        </p:txBody>
      </p:sp>
    </p:spTree>
    <p:extLst>
      <p:ext uri="{BB962C8B-B14F-4D97-AF65-F5344CB8AC3E}">
        <p14:creationId xmlns:p14="http://schemas.microsoft.com/office/powerpoint/2010/main" val="386930131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113</a:t>
            </a:fld>
            <a:endParaRPr lang="en-US"/>
          </a:p>
        </p:txBody>
      </p:sp>
    </p:spTree>
    <p:extLst>
      <p:ext uri="{BB962C8B-B14F-4D97-AF65-F5344CB8AC3E}">
        <p14:creationId xmlns:p14="http://schemas.microsoft.com/office/powerpoint/2010/main" val="347733656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114</a:t>
            </a:fld>
            <a:endParaRPr lang="en-US"/>
          </a:p>
        </p:txBody>
      </p:sp>
    </p:spTree>
    <p:extLst>
      <p:ext uri="{BB962C8B-B14F-4D97-AF65-F5344CB8AC3E}">
        <p14:creationId xmlns:p14="http://schemas.microsoft.com/office/powerpoint/2010/main" val="21594534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We have our</a:t>
            </a:r>
            <a:r>
              <a:rPr lang="en-US" baseline="0" dirty="0" smtClean="0"/>
              <a:t> </a:t>
            </a:r>
            <a:r>
              <a:rPr lang="en-US" baseline="0" dirty="0" err="1" smtClean="0"/>
              <a:t>idbs</a:t>
            </a:r>
            <a:r>
              <a:rPr lang="en-US" baseline="0" dirty="0" smtClean="0"/>
              <a:t>, symbols, and some of our tools available for release. If you are interested in auditing shockwave on your own, or using our research, please email us with what you want, and we will gladly try our best to supply your requests. </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116</a:t>
            </a:fld>
            <a:endParaRPr lang="en-US"/>
          </a:p>
        </p:txBody>
      </p:sp>
    </p:spTree>
    <p:extLst>
      <p:ext uri="{BB962C8B-B14F-4D97-AF65-F5344CB8AC3E}">
        <p14:creationId xmlns:p14="http://schemas.microsoft.com/office/powerpoint/2010/main" val="32079412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117</a:t>
            </a:fld>
            <a:endParaRPr lang="en-US"/>
          </a:p>
        </p:txBody>
      </p:sp>
    </p:spTree>
    <p:extLst>
      <p:ext uri="{BB962C8B-B14F-4D97-AF65-F5344CB8AC3E}">
        <p14:creationId xmlns:p14="http://schemas.microsoft.com/office/powerpoint/2010/main" val="38841889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118</a:t>
            </a:fld>
            <a:endParaRPr lang="en-US"/>
          </a:p>
        </p:txBody>
      </p:sp>
    </p:spTree>
    <p:extLst>
      <p:ext uri="{BB962C8B-B14F-4D97-AF65-F5344CB8AC3E}">
        <p14:creationId xmlns:p14="http://schemas.microsoft.com/office/powerpoint/2010/main" val="313506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12</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13</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14</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15</a:t>
            </a:fld>
            <a:endParaRPr lang="en-US"/>
          </a:p>
        </p:txBody>
      </p:sp>
    </p:spTree>
    <p:extLst>
      <p:ext uri="{BB962C8B-B14F-4D97-AF65-F5344CB8AC3E}">
        <p14:creationId xmlns:p14="http://schemas.microsoft.com/office/powerpoint/2010/main" val="164434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16</a:t>
            </a:fld>
            <a:endParaRPr lang="en-US"/>
          </a:p>
        </p:txBody>
      </p:sp>
    </p:spTree>
    <p:extLst>
      <p:ext uri="{BB962C8B-B14F-4D97-AF65-F5344CB8AC3E}">
        <p14:creationId xmlns:p14="http://schemas.microsoft.com/office/powerpoint/2010/main" val="208645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17</a:t>
            </a:fld>
            <a:endParaRPr lang="en-US"/>
          </a:p>
        </p:txBody>
      </p:sp>
    </p:spTree>
    <p:extLst>
      <p:ext uri="{BB962C8B-B14F-4D97-AF65-F5344CB8AC3E}">
        <p14:creationId xmlns:p14="http://schemas.microsoft.com/office/powerpoint/2010/main" val="3806246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18</a:t>
            </a:fld>
            <a:endParaRPr lang="en-US"/>
          </a:p>
        </p:txBody>
      </p:sp>
    </p:spTree>
    <p:extLst>
      <p:ext uri="{BB962C8B-B14F-4D97-AF65-F5344CB8AC3E}">
        <p14:creationId xmlns:p14="http://schemas.microsoft.com/office/powerpoint/2010/main" val="390905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19</a:t>
            </a:fld>
            <a:endParaRPr lang="en-US"/>
          </a:p>
        </p:txBody>
      </p:sp>
    </p:spTree>
    <p:extLst>
      <p:ext uri="{BB962C8B-B14F-4D97-AF65-F5344CB8AC3E}">
        <p14:creationId xmlns:p14="http://schemas.microsoft.com/office/powerpoint/2010/main" val="118818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2</a:t>
            </a:fld>
            <a:endParaRPr lang="en-US"/>
          </a:p>
        </p:txBody>
      </p:sp>
    </p:spTree>
    <p:extLst>
      <p:ext uri="{BB962C8B-B14F-4D97-AF65-F5344CB8AC3E}">
        <p14:creationId xmlns:p14="http://schemas.microsoft.com/office/powerpoint/2010/main" val="3191062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20</a:t>
            </a:fld>
            <a:endParaRPr lang="en-US"/>
          </a:p>
        </p:txBody>
      </p:sp>
    </p:spTree>
    <p:extLst>
      <p:ext uri="{BB962C8B-B14F-4D97-AF65-F5344CB8AC3E}">
        <p14:creationId xmlns:p14="http://schemas.microsoft.com/office/powerpoint/2010/main" val="115866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21</a:t>
            </a:fld>
            <a:endParaRPr lang="en-US"/>
          </a:p>
        </p:txBody>
      </p:sp>
    </p:spTree>
    <p:extLst>
      <p:ext uri="{BB962C8B-B14F-4D97-AF65-F5344CB8AC3E}">
        <p14:creationId xmlns:p14="http://schemas.microsoft.com/office/powerpoint/2010/main" val="3456757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22</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23</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24</a:t>
            </a:fld>
            <a:endParaRPr lang="en-US"/>
          </a:p>
        </p:txBody>
      </p:sp>
    </p:spTree>
    <p:extLst>
      <p:ext uri="{BB962C8B-B14F-4D97-AF65-F5344CB8AC3E}">
        <p14:creationId xmlns:p14="http://schemas.microsoft.com/office/powerpoint/2010/main" val="3373918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25</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26</a:t>
            </a:fld>
            <a:endParaRPr lang="en-US"/>
          </a:p>
        </p:txBody>
      </p:sp>
    </p:spTree>
    <p:extLst>
      <p:ext uri="{BB962C8B-B14F-4D97-AF65-F5344CB8AC3E}">
        <p14:creationId xmlns:p14="http://schemas.microsoft.com/office/powerpoint/2010/main" val="1987115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27</a:t>
            </a:fld>
            <a:endParaRPr lang="en-US"/>
          </a:p>
        </p:txBody>
      </p:sp>
    </p:spTree>
    <p:extLst>
      <p:ext uri="{BB962C8B-B14F-4D97-AF65-F5344CB8AC3E}">
        <p14:creationId xmlns:p14="http://schemas.microsoft.com/office/powerpoint/2010/main" val="1550736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28</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29</a:t>
            </a:fld>
            <a:endParaRPr lang="en-US"/>
          </a:p>
        </p:txBody>
      </p:sp>
    </p:spTree>
    <p:extLst>
      <p:ext uri="{BB962C8B-B14F-4D97-AF65-F5344CB8AC3E}">
        <p14:creationId xmlns:p14="http://schemas.microsoft.com/office/powerpoint/2010/main" val="190507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p>
          <a:p>
            <a:endParaRPr lang="en-US" dirty="0" smtClean="0"/>
          </a:p>
          <a:p>
            <a:r>
              <a:rPr lang="en-US" dirty="0" smtClean="0"/>
              <a:t>The purpose of this talk is to demonstrate the limits of an uncoordinated approach to both discovering and validating vulnerabilities in an unknown codebase. In doing so, we will walk through both our successful approaches and more importantly, the failed ones. As we begin to understand our limits we realize with greater clarity the work that needed to be done to save ourselves a lot of unnecessary effort. We hope this "story" will serve as a guide to others when they are faced with the task of </a:t>
            </a:r>
            <a:r>
              <a:rPr lang="en-US" dirty="0" err="1" smtClean="0"/>
              <a:t>bughunting</a:t>
            </a:r>
            <a:r>
              <a:rPr lang="en-US" dirty="0" smtClean="0"/>
              <a:t> in a large binary audit.</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3</a:t>
            </a:fld>
            <a:endParaRPr lang="en-US"/>
          </a:p>
        </p:txBody>
      </p:sp>
    </p:spTree>
    <p:extLst>
      <p:ext uri="{BB962C8B-B14F-4D97-AF65-F5344CB8AC3E}">
        <p14:creationId xmlns:p14="http://schemas.microsoft.com/office/powerpoint/2010/main" val="2060427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30</a:t>
            </a:fld>
            <a:endParaRPr lang="en-US"/>
          </a:p>
        </p:txBody>
      </p:sp>
    </p:spTree>
    <p:extLst>
      <p:ext uri="{BB962C8B-B14F-4D97-AF65-F5344CB8AC3E}">
        <p14:creationId xmlns:p14="http://schemas.microsoft.com/office/powerpoint/2010/main" val="2192269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31</a:t>
            </a:fld>
            <a:endParaRPr lang="en-US"/>
          </a:p>
        </p:txBody>
      </p:sp>
    </p:spTree>
    <p:extLst>
      <p:ext uri="{BB962C8B-B14F-4D97-AF65-F5344CB8AC3E}">
        <p14:creationId xmlns:p14="http://schemas.microsoft.com/office/powerpoint/2010/main" val="3105346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32</a:t>
            </a:fld>
            <a:endParaRPr lang="en-US"/>
          </a:p>
        </p:txBody>
      </p:sp>
    </p:spTree>
    <p:extLst>
      <p:ext uri="{BB962C8B-B14F-4D97-AF65-F5344CB8AC3E}">
        <p14:creationId xmlns:p14="http://schemas.microsoft.com/office/powerpoint/2010/main" val="273955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33</a:t>
            </a:fld>
            <a:endParaRPr lang="en-US"/>
          </a:p>
        </p:txBody>
      </p:sp>
    </p:spTree>
    <p:extLst>
      <p:ext uri="{BB962C8B-B14F-4D97-AF65-F5344CB8AC3E}">
        <p14:creationId xmlns:p14="http://schemas.microsoft.com/office/powerpoint/2010/main" val="3328693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Through Aarons verification of the case, we realized that shockwave has a rather large attack surface,</a:t>
            </a:r>
            <a:r>
              <a:rPr lang="en-US" baseline="0" dirty="0" smtClean="0"/>
              <a:t> and there are more than likely many more bugs. Since I really like fuzzing file formats, we decided that shockwave would be a good target for the </a:t>
            </a:r>
            <a:r>
              <a:rPr lang="en-US" baseline="0" dirty="0" err="1" smtClean="0"/>
              <a:t>fuzzers</a:t>
            </a:r>
            <a:r>
              <a:rPr lang="en-US" baseline="0" dirty="0" smtClean="0"/>
              <a:t>. When I am going to point the </a:t>
            </a:r>
            <a:r>
              <a:rPr lang="en-US" baseline="0" dirty="0" err="1" smtClean="0"/>
              <a:t>fuzzers</a:t>
            </a:r>
            <a:r>
              <a:rPr lang="en-US" baseline="0" dirty="0" smtClean="0"/>
              <a:t> at a new target, I like to get an idea of the file format so that </a:t>
            </a:r>
            <a:r>
              <a:rPr lang="en-US" baseline="0" dirty="0" err="1" smtClean="0"/>
              <a:t>im</a:t>
            </a:r>
            <a:r>
              <a:rPr lang="en-US" baseline="0" dirty="0" smtClean="0"/>
              <a:t> not blindly bit flipping.  The very first thing I look for is compression. Sure enough shockwave handles 2 different file formats, </a:t>
            </a:r>
            <a:r>
              <a:rPr lang="en-US" baseline="0" dirty="0" err="1" smtClean="0"/>
              <a:t>dcr</a:t>
            </a:r>
            <a:r>
              <a:rPr lang="en-US" baseline="0" dirty="0" smtClean="0"/>
              <a:t>, and </a:t>
            </a:r>
            <a:r>
              <a:rPr lang="en-US" baseline="0" dirty="0" err="1" smtClean="0"/>
              <a:t>dir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34</a:t>
            </a:fld>
            <a:endParaRPr lang="en-US"/>
          </a:p>
        </p:txBody>
      </p:sp>
    </p:spTree>
    <p:extLst>
      <p:ext uri="{BB962C8B-B14F-4D97-AF65-F5344CB8AC3E}">
        <p14:creationId xmlns:p14="http://schemas.microsoft.com/office/powerpoint/2010/main" val="1101961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Adobe Director Studio is responsible for generating the </a:t>
            </a:r>
            <a:r>
              <a:rPr lang="en-US" dirty="0" err="1" smtClean="0"/>
              <a:t>dcr</a:t>
            </a:r>
            <a:r>
              <a:rPr lang="en-US" baseline="0" dirty="0" smtClean="0"/>
              <a:t> and </a:t>
            </a:r>
            <a:r>
              <a:rPr lang="en-US" baseline="0" dirty="0" err="1" smtClean="0"/>
              <a:t>dir</a:t>
            </a:r>
            <a:r>
              <a:rPr lang="en-US" baseline="0" dirty="0" smtClean="0"/>
              <a:t> file formats that are played through shockwave. The </a:t>
            </a:r>
            <a:r>
              <a:rPr lang="en-US" baseline="0" dirty="0" err="1" smtClean="0"/>
              <a:t>dcr</a:t>
            </a:r>
            <a:r>
              <a:rPr lang="en-US" baseline="0" dirty="0" smtClean="0"/>
              <a:t> files are </a:t>
            </a:r>
            <a:r>
              <a:rPr lang="en-US" baseline="0" dirty="0" err="1" smtClean="0"/>
              <a:t>zlib</a:t>
            </a:r>
            <a:r>
              <a:rPr lang="en-US" baseline="0" dirty="0" smtClean="0"/>
              <a:t>-compressed data, and </a:t>
            </a:r>
            <a:r>
              <a:rPr lang="en-US" baseline="0" dirty="0" err="1" smtClean="0"/>
              <a:t>dir</a:t>
            </a:r>
            <a:r>
              <a:rPr lang="en-US" baseline="0" dirty="0" smtClean="0"/>
              <a:t> is uncompressed. At first glance, we noticed the RIFX header. We know this format is big endian RIFF container format. Aaron had done prior research on DirectShow, so he was pretty familiar with this format. </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35</a:t>
            </a:fld>
            <a:endParaRPr lang="en-US"/>
          </a:p>
        </p:txBody>
      </p:sp>
    </p:spTree>
    <p:extLst>
      <p:ext uri="{BB962C8B-B14F-4D97-AF65-F5344CB8AC3E}">
        <p14:creationId xmlns:p14="http://schemas.microsoft.com/office/powerpoint/2010/main" val="3053343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RIFF format is a container format that chunks out its data and</a:t>
            </a:r>
            <a:r>
              <a:rPr lang="en-US" baseline="0" dirty="0" smtClean="0"/>
              <a:t> references </a:t>
            </a:r>
            <a:r>
              <a:rPr lang="en-US" baseline="0" dirty="0" err="1" smtClean="0"/>
              <a:t>FourCC</a:t>
            </a:r>
            <a:r>
              <a:rPr lang="en-US" baseline="0" dirty="0" smtClean="0"/>
              <a:t> headers to determine the data type. The chunks are structures that can contain substructures</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36</a:t>
            </a:fld>
            <a:endParaRPr lang="en-US"/>
          </a:p>
        </p:txBody>
      </p:sp>
    </p:spTree>
    <p:extLst>
      <p:ext uri="{BB962C8B-B14F-4D97-AF65-F5344CB8AC3E}">
        <p14:creationId xmlns:p14="http://schemas.microsoft.com/office/powerpoint/2010/main" val="333105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The structure </a:t>
            </a:r>
            <a:r>
              <a:rPr lang="en-US" dirty="0" err="1" smtClean="0"/>
              <a:t>FourCCs</a:t>
            </a:r>
            <a:r>
              <a:rPr lang="en-US" baseline="0" dirty="0" smtClean="0"/>
              <a:t> </a:t>
            </a:r>
            <a:r>
              <a:rPr lang="en-US" dirty="0" smtClean="0"/>
              <a:t>are highlighted. The un-highlighted data is structure, and substructure</a:t>
            </a:r>
            <a:r>
              <a:rPr lang="en-US" baseline="0" dirty="0" smtClean="0"/>
              <a:t> data. In the data there are structure </a:t>
            </a:r>
            <a:r>
              <a:rPr lang="en-US" baseline="0" dirty="0" err="1" smtClean="0"/>
              <a:t>specifiers</a:t>
            </a:r>
            <a:r>
              <a:rPr lang="en-US" baseline="0" dirty="0" smtClean="0"/>
              <a:t>(size, offset, structure type).</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37</a:t>
            </a:fld>
            <a:endParaRPr lang="en-US"/>
          </a:p>
        </p:txBody>
      </p:sp>
    </p:spTree>
    <p:extLst>
      <p:ext uri="{BB962C8B-B14F-4D97-AF65-F5344CB8AC3E}">
        <p14:creationId xmlns:p14="http://schemas.microsoft.com/office/powerpoint/2010/main" val="3483909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Now that we have an understanding</a:t>
            </a:r>
            <a:r>
              <a:rPr lang="en-US" baseline="0" dirty="0" smtClean="0"/>
              <a:t> of the file format, we need to determine where the data is read, and how it is parsed. To accomplish this we can use the MSVCR71!read injection with the needle set to RIFX, to find the parser. The debugger ends up breaking inside dirapi!ordinal_82. This function is not only the parser, but it is also responsible for calling the memory manager. Since this function handles so much data, it is rather large…</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38</a:t>
            </a:fld>
            <a:endParaRPr lang="en-US"/>
          </a:p>
        </p:txBody>
      </p:sp>
    </p:spTree>
    <p:extLst>
      <p:ext uri="{BB962C8B-B14F-4D97-AF65-F5344CB8AC3E}">
        <p14:creationId xmlns:p14="http://schemas.microsoft.com/office/powerpoint/2010/main" val="1151050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Really large,</a:t>
            </a:r>
            <a:r>
              <a:rPr lang="en-US" baseline="0" dirty="0" smtClean="0"/>
              <a:t> actually. Almost 6,000 nodes and 32,000 edges</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39</a:t>
            </a:fld>
            <a:endParaRPr lang="en-US"/>
          </a:p>
        </p:txBody>
      </p:sp>
    </p:spTree>
    <p:extLst>
      <p:ext uri="{BB962C8B-B14F-4D97-AF65-F5344CB8AC3E}">
        <p14:creationId xmlns:p14="http://schemas.microsoft.com/office/powerpoint/2010/main" val="403877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When talking</a:t>
            </a:r>
            <a:r>
              <a:rPr lang="en-US" baseline="0" dirty="0" smtClean="0"/>
              <a:t> about shockwave, we have realized that a lot of people are under the impression that shockwave is the same as flash player. Although they are both media players from adobe, they are completely different code bases. Shockwave is not as widely used as adobe’s </a:t>
            </a:r>
            <a:r>
              <a:rPr lang="en-US" baseline="0" dirty="0" err="1" smtClean="0"/>
              <a:t>flashplayer</a:t>
            </a:r>
            <a:r>
              <a:rPr lang="en-US" baseline="0" dirty="0" smtClean="0"/>
              <a:t>, but adobe gloats that shockwave is used on over 450 million desktops. It was just a matter of time before we get a submission through our program (the ZDI) in shockwave…</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4</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This view is rather abstract though.</a:t>
            </a:r>
            <a:r>
              <a:rPr lang="en-US" baseline="0" dirty="0" smtClean="0"/>
              <a:t> We cant really see the nodes. So lets pick a spot and zoom in.</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40</a:t>
            </a:fld>
            <a:endParaRPr lang="en-US"/>
          </a:p>
        </p:txBody>
      </p:sp>
    </p:spTree>
    <p:extLst>
      <p:ext uri="{BB962C8B-B14F-4D97-AF65-F5344CB8AC3E}">
        <p14:creationId xmlns:p14="http://schemas.microsoft.com/office/powerpoint/2010/main" val="217427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Here we can actually see the nodes, and get an idea of just how big the</a:t>
            </a:r>
            <a:r>
              <a:rPr lang="en-US" baseline="0" dirty="0" smtClean="0"/>
              <a:t> ordinal 82 function is…</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41</a:t>
            </a:fld>
            <a:endParaRPr lang="en-US"/>
          </a:p>
        </p:txBody>
      </p:sp>
    </p:spTree>
    <p:extLst>
      <p:ext uri="{BB962C8B-B14F-4D97-AF65-F5344CB8AC3E}">
        <p14:creationId xmlns:p14="http://schemas.microsoft.com/office/powerpoint/2010/main" val="3399739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As</a:t>
            </a:r>
            <a:r>
              <a:rPr lang="en-US" baseline="0" dirty="0" smtClean="0"/>
              <a:t> you can imagine, the function is way to large for us to manually step through it all, so we want to look for the code relative to the </a:t>
            </a:r>
            <a:r>
              <a:rPr lang="en-US" baseline="0" dirty="0" err="1" smtClean="0"/>
              <a:t>FourCCs</a:t>
            </a:r>
            <a:r>
              <a:rPr lang="en-US" baseline="0" dirty="0" smtClean="0"/>
              <a:t> we know about. Finding the </a:t>
            </a:r>
            <a:r>
              <a:rPr lang="en-US" baseline="0" dirty="0" err="1" smtClean="0"/>
              <a:t>FourCCs</a:t>
            </a:r>
            <a:r>
              <a:rPr lang="en-US" baseline="0" dirty="0" smtClean="0"/>
              <a:t> is relatively trivial. We just have to search for all the compare reg32, to an immediate value. All we have to do is write some code to do this for us, and boom.</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42</a:t>
            </a:fld>
            <a:endParaRPr lang="en-US"/>
          </a:p>
        </p:txBody>
      </p:sp>
    </p:spTree>
    <p:extLst>
      <p:ext uri="{BB962C8B-B14F-4D97-AF65-F5344CB8AC3E}">
        <p14:creationId xmlns:p14="http://schemas.microsoft.com/office/powerpoint/2010/main" val="1046207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43</a:t>
            </a:fld>
            <a:endParaRPr lang="en-US"/>
          </a:p>
        </p:txBody>
      </p:sp>
    </p:spTree>
    <p:extLst>
      <p:ext uri="{BB962C8B-B14F-4D97-AF65-F5344CB8AC3E}">
        <p14:creationId xmlns:p14="http://schemas.microsoft.com/office/powerpoint/2010/main" val="1080161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44</a:t>
            </a:fld>
            <a:endParaRPr lang="en-US"/>
          </a:p>
        </p:txBody>
      </p:sp>
    </p:spTree>
    <p:extLst>
      <p:ext uri="{BB962C8B-B14F-4D97-AF65-F5344CB8AC3E}">
        <p14:creationId xmlns:p14="http://schemas.microsoft.com/office/powerpoint/2010/main" val="1021466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45</a:t>
            </a:fld>
            <a:endParaRPr lang="en-US"/>
          </a:p>
        </p:txBody>
      </p:sp>
    </p:spTree>
    <p:extLst>
      <p:ext uri="{BB962C8B-B14F-4D97-AF65-F5344CB8AC3E}">
        <p14:creationId xmlns:p14="http://schemas.microsoft.com/office/powerpoint/2010/main" val="1128535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46</a:t>
            </a:fld>
            <a:endParaRPr lang="en-US"/>
          </a:p>
        </p:txBody>
      </p:sp>
    </p:spTree>
    <p:extLst>
      <p:ext uri="{BB962C8B-B14F-4D97-AF65-F5344CB8AC3E}">
        <p14:creationId xmlns:p14="http://schemas.microsoft.com/office/powerpoint/2010/main" val="4073261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47</a:t>
            </a:fld>
            <a:endParaRPr lang="en-US"/>
          </a:p>
        </p:txBody>
      </p:sp>
    </p:spTree>
    <p:extLst>
      <p:ext uri="{BB962C8B-B14F-4D97-AF65-F5344CB8AC3E}">
        <p14:creationId xmlns:p14="http://schemas.microsoft.com/office/powerpoint/2010/main" val="7395646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48</a:t>
            </a:fld>
            <a:endParaRPr lang="en-US"/>
          </a:p>
        </p:txBody>
      </p:sp>
    </p:spTree>
    <p:extLst>
      <p:ext uri="{BB962C8B-B14F-4D97-AF65-F5344CB8AC3E}">
        <p14:creationId xmlns:p14="http://schemas.microsoft.com/office/powerpoint/2010/main" val="1112066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We continued</a:t>
            </a:r>
            <a:r>
              <a:rPr lang="en-US" baseline="0" dirty="0" smtClean="0"/>
              <a:t> our focus on the </a:t>
            </a:r>
            <a:r>
              <a:rPr lang="en-US" baseline="0" dirty="0" err="1" smtClean="0"/>
              <a:t>dir</a:t>
            </a:r>
            <a:r>
              <a:rPr lang="en-US" baseline="0" dirty="0" smtClean="0"/>
              <a:t> file format. Up until now we had utilized </a:t>
            </a:r>
            <a:r>
              <a:rPr lang="en-US" baseline="0" dirty="0" err="1" smtClean="0"/>
              <a:t>aaron’s</a:t>
            </a:r>
            <a:r>
              <a:rPr lang="en-US" baseline="0" dirty="0" smtClean="0"/>
              <a:t> </a:t>
            </a:r>
            <a:r>
              <a:rPr lang="en-US" baseline="0" dirty="0" err="1" smtClean="0"/>
              <a:t>snagger</a:t>
            </a:r>
            <a:r>
              <a:rPr lang="en-US" baseline="0" dirty="0" smtClean="0"/>
              <a:t> code to pull input files using </a:t>
            </a:r>
            <a:r>
              <a:rPr lang="en-US" baseline="0" dirty="0" err="1" smtClean="0"/>
              <a:t>google’s</a:t>
            </a:r>
            <a:r>
              <a:rPr lang="en-US" baseline="0" dirty="0" smtClean="0"/>
              <a:t> </a:t>
            </a:r>
            <a:r>
              <a:rPr lang="en-US" baseline="0" dirty="0" err="1" smtClean="0"/>
              <a:t>api</a:t>
            </a:r>
            <a:r>
              <a:rPr lang="en-US" baseline="0" dirty="0" smtClean="0"/>
              <a:t>. But we needed our input files to have as much diversity as possible, so that we could hit the most code as we could. For this we turned to the team. We pulled in Derek to get familiar with Director Studio and produce input files for the </a:t>
            </a:r>
            <a:r>
              <a:rPr lang="en-US" baseline="0" dirty="0" err="1" smtClean="0"/>
              <a:t>fuzzer</a:t>
            </a:r>
            <a:r>
              <a:rPr lang="en-US" baseline="0" dirty="0" smtClean="0"/>
              <a:t>. Through some minor trials and tribulations he was able to produce </a:t>
            </a:r>
            <a:r>
              <a:rPr lang="en-US" baseline="0" dirty="0" err="1" smtClean="0"/>
              <a:t>dir</a:t>
            </a:r>
            <a:r>
              <a:rPr lang="en-US" baseline="0" dirty="0" smtClean="0"/>
              <a:t> files with 3d assets, fonts, images, and Lingo script. Lingo is shockwave’s ECMA like language that allows you to dynamically interact with everything. Very similar to flash’s </a:t>
            </a:r>
            <a:r>
              <a:rPr lang="en-US" baseline="0" dirty="0" err="1" smtClean="0"/>
              <a:t>actionscript</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49</a:t>
            </a:fld>
            <a:endParaRPr lang="en-US"/>
          </a:p>
        </p:txBody>
      </p:sp>
    </p:spTree>
    <p:extLst>
      <p:ext uri="{BB962C8B-B14F-4D97-AF65-F5344CB8AC3E}">
        <p14:creationId xmlns:p14="http://schemas.microsoft.com/office/powerpoint/2010/main" val="211128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Which</a:t>
            </a:r>
            <a:r>
              <a:rPr lang="en-US" baseline="0" dirty="0" smtClean="0"/>
              <a:t> brings us to the start of our shockwave... experience *Talk about portal*.Our first submission to the ZDI was simply a fuzz file, with no documentation or analysis. It was pretty much someone saying “Hey, here is a crash I encountered in shockwave. Is it exploitable??”. We actually get these types of submissions frequently, and we are lucky if there is any analysis, or even an offset to the changed data. Usually we can handle analyzing these to determine exploitability. When we receive submissions we have to try to determine what type of vulnerability it is, where the vulnerable code exists, if the vulnerable code has been reported through our program, or has been publicized by a different program, and we have to determine if the vulnerability could be exploitable. Having no analysis, no documentation of the file format, or any idea of how the software works, we generally start by looking at the </a:t>
            </a:r>
            <a:r>
              <a:rPr lang="en-US" baseline="0" dirty="0" err="1" smtClean="0"/>
              <a:t>backtrace</a:t>
            </a:r>
            <a:r>
              <a:rPr lang="en-US" baseline="0" dirty="0" smtClean="0"/>
              <a:t> to try and get an idea of what is going on. With shockwave, the </a:t>
            </a:r>
            <a:r>
              <a:rPr lang="en-US" baseline="0" dirty="0" err="1" smtClean="0"/>
              <a:t>backtraces</a:t>
            </a:r>
            <a:r>
              <a:rPr lang="en-US" baseline="0" dirty="0" smtClean="0"/>
              <a:t> show a series of calls to modules defined by ordinal. Most shockwave files go through 2 main modules, iml32, and </a:t>
            </a:r>
            <a:r>
              <a:rPr lang="en-US" baseline="0" dirty="0" err="1" smtClean="0"/>
              <a:t>dirapi</a:t>
            </a:r>
            <a:r>
              <a:rPr lang="en-US" baseline="0" dirty="0" smtClean="0"/>
              <a:t>. By loading these modules in IDA we see that iml32 has 766 functions exported by ordinal, and </a:t>
            </a:r>
            <a:r>
              <a:rPr lang="en-US" baseline="0" dirty="0" err="1" smtClean="0"/>
              <a:t>dirapi</a:t>
            </a:r>
            <a:r>
              <a:rPr lang="en-US" baseline="0" dirty="0" smtClean="0"/>
              <a:t> has 368 exported by ordinal. Since the functions are defined by ordinal rather than symbols, the </a:t>
            </a:r>
            <a:r>
              <a:rPr lang="en-US" baseline="0" dirty="0" err="1" smtClean="0"/>
              <a:t>backtrace</a:t>
            </a:r>
            <a:r>
              <a:rPr lang="en-US" baseline="0" dirty="0" smtClean="0"/>
              <a:t> only helps as a starting point for reversing, but gives no idea of what the code is doing. We now have to start from the crash and work backwards. Our analysis is vital for ensuring we don’t buy a duplicate vulnerability in the future, and for reporting the vulnerable code to the vendor…</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5</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Now that we have proper input files, we need to load them into our</a:t>
            </a:r>
            <a:r>
              <a:rPr lang="en-US" baseline="0" dirty="0" smtClean="0"/>
              <a:t> </a:t>
            </a:r>
            <a:r>
              <a:rPr lang="en-US" baseline="0" dirty="0" err="1" smtClean="0"/>
              <a:t>fuzzer</a:t>
            </a:r>
            <a:r>
              <a:rPr lang="en-US" baseline="0" dirty="0" smtClean="0"/>
              <a:t>. Our </a:t>
            </a:r>
            <a:r>
              <a:rPr lang="en-US" baseline="0" dirty="0" err="1" smtClean="0"/>
              <a:t>fuzzer</a:t>
            </a:r>
            <a:r>
              <a:rPr lang="en-US" baseline="0" dirty="0" smtClean="0"/>
              <a:t> consists of 20 plus virtual machines and real machines all networked together, and controlled by the ‘Master Fuzz’ IRC bot. Master Fuzz has the ability to send commands to all the fuzz boxes instructing them to start/stop fuzzing, update code, report progress, and receive input files. Master Fuzz is also responsible for receiving all crashes, and binning them into a database. The </a:t>
            </a:r>
            <a:r>
              <a:rPr lang="en-US" baseline="0" dirty="0" err="1" smtClean="0"/>
              <a:t>fuzzers</a:t>
            </a:r>
            <a:r>
              <a:rPr lang="en-US" baseline="0" dirty="0" smtClean="0"/>
              <a:t> launch the specified process using </a:t>
            </a:r>
            <a:r>
              <a:rPr lang="en-US" baseline="0" dirty="0" err="1" smtClean="0"/>
              <a:t>pydbg</a:t>
            </a:r>
            <a:r>
              <a:rPr lang="en-US" baseline="0" dirty="0" smtClean="0"/>
              <a:t>, and simply flips bits. This method of fuzzing, although considered ‘dumb’ fuzzing, actually turned out more than 2500 crashes on its first run..</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50</a:t>
            </a:fld>
            <a:endParaRPr lang="en-US"/>
          </a:p>
        </p:txBody>
      </p:sp>
    </p:spTree>
    <p:extLst>
      <p:ext uri="{BB962C8B-B14F-4D97-AF65-F5344CB8AC3E}">
        <p14:creationId xmlns:p14="http://schemas.microsoft.com/office/powerpoint/2010/main" val="3258304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Shortly</a:t>
            </a:r>
            <a:r>
              <a:rPr lang="en-US" baseline="0" dirty="0" smtClean="0"/>
              <a:t> after the fuzz boxes finished going through the input files, we had Recon coming up, and we had been talking about hosting a contest there. We thought it would be a good opportunity, and a good venue, to test an independent researchers reversing skills, and crowd sourcing. We glanced through our crash files, and selected 10 of the write violations that seemed like they would be exploitable. We would then sign up contestants to join our program, and handed them the shockwave crashes. The first of the contestants to prove exploitability would receive $2500 through our program, and get credit attached to the disclosure. </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51</a:t>
            </a:fld>
            <a:endParaRPr lang="en-US"/>
          </a:p>
        </p:txBody>
      </p:sp>
    </p:spTree>
    <p:extLst>
      <p:ext uri="{BB962C8B-B14F-4D97-AF65-F5344CB8AC3E}">
        <p14:creationId xmlns:p14="http://schemas.microsoft.com/office/powerpoint/2010/main" val="327539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The</a:t>
            </a:r>
            <a:r>
              <a:rPr lang="en-US" baseline="0" dirty="0" smtClean="0"/>
              <a:t> contest was such a success, we were motivated to make the </a:t>
            </a:r>
            <a:r>
              <a:rPr lang="en-US" baseline="0" dirty="0" err="1" smtClean="0"/>
              <a:t>fuzzer</a:t>
            </a:r>
            <a:r>
              <a:rPr lang="en-US" baseline="0" dirty="0" smtClean="0"/>
              <a:t> smarter and find some better bugs. We decided that the </a:t>
            </a:r>
            <a:r>
              <a:rPr lang="en-US" baseline="0" dirty="0" err="1" smtClean="0"/>
              <a:t>fuzzer</a:t>
            </a:r>
            <a:r>
              <a:rPr lang="en-US" baseline="0" dirty="0" smtClean="0"/>
              <a:t> should be chunk aware, and fuzz more than just the chunk data, but fuzz the chunk size specifies, substructure counts, and so on. When we got back to </a:t>
            </a:r>
            <a:r>
              <a:rPr lang="en-US" baseline="0" dirty="0" err="1" smtClean="0"/>
              <a:t>texas</a:t>
            </a:r>
            <a:r>
              <a:rPr lang="en-US" baseline="0" dirty="0" smtClean="0"/>
              <a:t>, we reran the </a:t>
            </a:r>
            <a:r>
              <a:rPr lang="en-US" baseline="0" dirty="0" err="1" smtClean="0"/>
              <a:t>fuzzers</a:t>
            </a:r>
            <a:r>
              <a:rPr lang="en-US" baseline="0" dirty="0" smtClean="0"/>
              <a:t>, and turned up more than 4000 crashes. The number of crashes were getting a little out of hand, and we required a better method for binning them. </a:t>
            </a:r>
            <a:endParaRPr lang="en-US" dirty="0" smtClean="0"/>
          </a:p>
        </p:txBody>
      </p:sp>
      <p:sp>
        <p:nvSpPr>
          <p:cNvPr id="4" name="Slide Number Placeholder 3"/>
          <p:cNvSpPr>
            <a:spLocks noGrp="1"/>
          </p:cNvSpPr>
          <p:nvPr>
            <p:ph type="sldNum" sz="quarter" idx="10"/>
          </p:nvPr>
        </p:nvSpPr>
        <p:spPr/>
        <p:txBody>
          <a:bodyPr/>
          <a:lstStyle/>
          <a:p>
            <a:fld id="{864CF15E-ECE5-4B03-94B6-ACB98D42381E}" type="slidenum">
              <a:rPr lang="en-US" smtClean="0"/>
              <a:pPr/>
              <a:t>52</a:t>
            </a:fld>
            <a:endParaRPr lang="en-US"/>
          </a:p>
        </p:txBody>
      </p:sp>
    </p:spTree>
    <p:extLst>
      <p:ext uri="{BB962C8B-B14F-4D97-AF65-F5344CB8AC3E}">
        <p14:creationId xmlns:p14="http://schemas.microsoft.com/office/powerpoint/2010/main" val="26821141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In an effort to divide up the crashes, and determine uniqueness,</a:t>
            </a:r>
            <a:r>
              <a:rPr lang="en-US" baseline="0" dirty="0" smtClean="0"/>
              <a:t> we decided to change from crash binning based only on the crash dump, to binning the crashes based on the file data that was modified. We would still utilize the data from the crash report to determine the violation type, faulting address, instruction, surrounding disassembly, and call stack, but we would add the name of the chunk that we modified, the value, and the original bytes. </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53</a:t>
            </a:fld>
            <a:endParaRPr lang="en-US"/>
          </a:p>
        </p:txBody>
      </p:sp>
    </p:spTree>
    <p:extLst>
      <p:ext uri="{BB962C8B-B14F-4D97-AF65-F5344CB8AC3E}">
        <p14:creationId xmlns:p14="http://schemas.microsoft.com/office/powerpoint/2010/main" val="1602134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54</a:t>
            </a:fld>
            <a:endParaRPr lang="en-US"/>
          </a:p>
        </p:txBody>
      </p:sp>
    </p:spTree>
    <p:extLst>
      <p:ext uri="{BB962C8B-B14F-4D97-AF65-F5344CB8AC3E}">
        <p14:creationId xmlns:p14="http://schemas.microsoft.com/office/powerpoint/2010/main" val="38976974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55</a:t>
            </a:fld>
            <a:endParaRPr lang="en-US"/>
          </a:p>
        </p:txBody>
      </p:sp>
    </p:spTree>
    <p:extLst>
      <p:ext uri="{BB962C8B-B14F-4D97-AF65-F5344CB8AC3E}">
        <p14:creationId xmlns:p14="http://schemas.microsoft.com/office/powerpoint/2010/main" val="40775332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56</a:t>
            </a:fld>
            <a:endParaRPr lang="en-US"/>
          </a:p>
        </p:txBody>
      </p:sp>
    </p:spTree>
    <p:extLst>
      <p:ext uri="{BB962C8B-B14F-4D97-AF65-F5344CB8AC3E}">
        <p14:creationId xmlns:p14="http://schemas.microsoft.com/office/powerpoint/2010/main" val="1027177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57</a:t>
            </a:fld>
            <a:endParaRPr lang="en-US"/>
          </a:p>
        </p:txBody>
      </p:sp>
    </p:spTree>
    <p:extLst>
      <p:ext uri="{BB962C8B-B14F-4D97-AF65-F5344CB8AC3E}">
        <p14:creationId xmlns:p14="http://schemas.microsoft.com/office/powerpoint/2010/main" val="42606503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It</a:t>
            </a:r>
            <a:r>
              <a:rPr lang="en-US" baseline="0" dirty="0" smtClean="0"/>
              <a:t>s really nice that we have so many crashes. And we have done a lot of work on figuring out how to make Shockwave crash. However, with our current methods for verification, and analyzing crashes, assuming it would take an average of 4 days per case, we can extrapolate that it would take close to 44 years to go through 4000 crashes… That’s a long time. We took advantage of the crash binning reports, and verified 7 of the exploitable bugs, and published them.</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58</a:t>
            </a:fld>
            <a:endParaRPr lang="en-US"/>
          </a:p>
        </p:txBody>
      </p:sp>
    </p:spTree>
    <p:extLst>
      <p:ext uri="{BB962C8B-B14F-4D97-AF65-F5344CB8AC3E}">
        <p14:creationId xmlns:p14="http://schemas.microsoft.com/office/powerpoint/2010/main" val="15303951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Our</a:t>
            </a:r>
            <a:r>
              <a:rPr lang="en-US" baseline="0" dirty="0" smtClean="0"/>
              <a:t> researchers apparently take note of what we publish. Closely following our publications, we started receiving new shockwave reports through our program at an average of one case every two days. We realized that we could no longer sit on our enormous pile of crashes, and rely on our method for verification. We need to speed up the process, and ensure that we </a:t>
            </a:r>
            <a:r>
              <a:rPr lang="en-US" baseline="0" dirty="0" err="1" smtClean="0"/>
              <a:t>arent</a:t>
            </a:r>
            <a:r>
              <a:rPr lang="en-US" baseline="0" dirty="0" smtClean="0"/>
              <a:t> going to purchase duplicate bugs of past cases, or crashes we have already found.</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59</a:t>
            </a:fld>
            <a:endParaRPr lang="en-US"/>
          </a:p>
        </p:txBody>
      </p:sp>
    </p:spTree>
    <p:extLst>
      <p:ext uri="{BB962C8B-B14F-4D97-AF65-F5344CB8AC3E}">
        <p14:creationId xmlns:p14="http://schemas.microsoft.com/office/powerpoint/2010/main" val="326200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We try to give the vendors as much information as possible. We at least need to provide them with the location of the faulty code, the values that we consider ‘bad’,</a:t>
            </a:r>
            <a:r>
              <a:rPr lang="en-US" baseline="0" dirty="0" smtClean="0"/>
              <a:t> and a proof of concept that will reliably trigger the bug. From here on out, consider any references to be from version 11.5.8.612. As this was the most up to date version when we started our audit.</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6</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In</a:t>
            </a:r>
            <a:r>
              <a:rPr lang="en-US" baseline="0" dirty="0" smtClean="0"/>
              <a:t> order to really be able to determine uniqueness, we had to understand the memory manager, to at least be able to track allocations. We decided that the best starting point would be to break on a call to </a:t>
            </a:r>
            <a:r>
              <a:rPr lang="en-US" baseline="0" dirty="0" err="1" smtClean="0"/>
              <a:t>GlobalAlloc</a:t>
            </a:r>
            <a:r>
              <a:rPr lang="en-US" baseline="0" dirty="0" smtClean="0"/>
              <a:t>, since all heap allocations rely on </a:t>
            </a:r>
            <a:r>
              <a:rPr lang="en-US" baseline="0" dirty="0" err="1" smtClean="0"/>
              <a:t>GlobalAlloc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60</a:t>
            </a:fld>
            <a:endParaRPr lang="en-US"/>
          </a:p>
        </p:txBody>
      </p:sp>
    </p:spTree>
    <p:extLst>
      <p:ext uri="{BB962C8B-B14F-4D97-AF65-F5344CB8AC3E}">
        <p14:creationId xmlns:p14="http://schemas.microsoft.com/office/powerpoint/2010/main" val="9203207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61</a:t>
            </a:fld>
            <a:endParaRPr lang="en-US"/>
          </a:p>
        </p:txBody>
      </p:sp>
    </p:spTree>
    <p:extLst>
      <p:ext uri="{BB962C8B-B14F-4D97-AF65-F5344CB8AC3E}">
        <p14:creationId xmlns:p14="http://schemas.microsoft.com/office/powerpoint/2010/main" val="13740217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62</a:t>
            </a:fld>
            <a:endParaRPr lang="en-US"/>
          </a:p>
        </p:txBody>
      </p:sp>
    </p:spTree>
    <p:extLst>
      <p:ext uri="{BB962C8B-B14F-4D97-AF65-F5344CB8AC3E}">
        <p14:creationId xmlns:p14="http://schemas.microsoft.com/office/powerpoint/2010/main" val="26023141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63</a:t>
            </a:fld>
            <a:endParaRPr lang="en-US"/>
          </a:p>
        </p:txBody>
      </p:sp>
    </p:spTree>
    <p:extLst>
      <p:ext uri="{BB962C8B-B14F-4D97-AF65-F5344CB8AC3E}">
        <p14:creationId xmlns:p14="http://schemas.microsoft.com/office/powerpoint/2010/main" val="28631474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64</a:t>
            </a:fld>
            <a:endParaRPr lang="en-US"/>
          </a:p>
        </p:txBody>
      </p:sp>
    </p:spTree>
    <p:extLst>
      <p:ext uri="{BB962C8B-B14F-4D97-AF65-F5344CB8AC3E}">
        <p14:creationId xmlns:p14="http://schemas.microsoft.com/office/powerpoint/2010/main" val="40519859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65</a:t>
            </a:fld>
            <a:endParaRPr lang="en-US"/>
          </a:p>
        </p:txBody>
      </p:sp>
    </p:spTree>
    <p:extLst>
      <p:ext uri="{BB962C8B-B14F-4D97-AF65-F5344CB8AC3E}">
        <p14:creationId xmlns:p14="http://schemas.microsoft.com/office/powerpoint/2010/main" val="19754838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66</a:t>
            </a:fld>
            <a:endParaRPr lang="en-US"/>
          </a:p>
        </p:txBody>
      </p:sp>
    </p:spTree>
    <p:extLst>
      <p:ext uri="{BB962C8B-B14F-4D97-AF65-F5344CB8AC3E}">
        <p14:creationId xmlns:p14="http://schemas.microsoft.com/office/powerpoint/2010/main" val="19026841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67</a:t>
            </a:fld>
            <a:endParaRPr lang="en-US"/>
          </a:p>
        </p:txBody>
      </p:sp>
    </p:spTree>
    <p:extLst>
      <p:ext uri="{BB962C8B-B14F-4D97-AF65-F5344CB8AC3E}">
        <p14:creationId xmlns:p14="http://schemas.microsoft.com/office/powerpoint/2010/main" val="23525375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68</a:t>
            </a:fld>
            <a:endParaRPr lang="en-US"/>
          </a:p>
        </p:txBody>
      </p:sp>
    </p:spTree>
    <p:extLst>
      <p:ext uri="{BB962C8B-B14F-4D97-AF65-F5344CB8AC3E}">
        <p14:creationId xmlns:p14="http://schemas.microsoft.com/office/powerpoint/2010/main" val="21196510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69</a:t>
            </a:fld>
            <a:endParaRPr lang="en-US"/>
          </a:p>
        </p:txBody>
      </p:sp>
    </p:spTree>
    <p:extLst>
      <p:ext uri="{BB962C8B-B14F-4D97-AF65-F5344CB8AC3E}">
        <p14:creationId xmlns:p14="http://schemas.microsoft.com/office/powerpoint/2010/main" val="309224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7</a:t>
            </a:fld>
            <a:endParaRPr lang="en-US"/>
          </a:p>
        </p:txBody>
      </p:sp>
    </p:spTree>
    <p:extLst>
      <p:ext uri="{BB962C8B-B14F-4D97-AF65-F5344CB8AC3E}">
        <p14:creationId xmlns:p14="http://schemas.microsoft.com/office/powerpoint/2010/main" val="33243763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70</a:t>
            </a:fld>
            <a:endParaRPr lang="en-US"/>
          </a:p>
        </p:txBody>
      </p:sp>
    </p:spTree>
    <p:extLst>
      <p:ext uri="{BB962C8B-B14F-4D97-AF65-F5344CB8AC3E}">
        <p14:creationId xmlns:p14="http://schemas.microsoft.com/office/powerpoint/2010/main" val="21382211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71</a:t>
            </a:fld>
            <a:endParaRPr lang="en-US"/>
          </a:p>
        </p:txBody>
      </p:sp>
    </p:spTree>
    <p:extLst>
      <p:ext uri="{BB962C8B-B14F-4D97-AF65-F5344CB8AC3E}">
        <p14:creationId xmlns:p14="http://schemas.microsoft.com/office/powerpoint/2010/main" val="26130495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72</a:t>
            </a:fld>
            <a:endParaRPr lang="en-US"/>
          </a:p>
        </p:txBody>
      </p:sp>
    </p:spTree>
    <p:extLst>
      <p:ext uri="{BB962C8B-B14F-4D97-AF65-F5344CB8AC3E}">
        <p14:creationId xmlns:p14="http://schemas.microsoft.com/office/powerpoint/2010/main" val="19358360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73</a:t>
            </a:fld>
            <a:endParaRPr lang="en-US"/>
          </a:p>
        </p:txBody>
      </p:sp>
    </p:spTree>
    <p:extLst>
      <p:ext uri="{BB962C8B-B14F-4D97-AF65-F5344CB8AC3E}">
        <p14:creationId xmlns:p14="http://schemas.microsoft.com/office/powerpoint/2010/main" val="6446792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74</a:t>
            </a:fld>
            <a:endParaRPr lang="en-US"/>
          </a:p>
        </p:txBody>
      </p:sp>
    </p:spTree>
    <p:extLst>
      <p:ext uri="{BB962C8B-B14F-4D97-AF65-F5344CB8AC3E}">
        <p14:creationId xmlns:p14="http://schemas.microsoft.com/office/powerpoint/2010/main" val="10487759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75</a:t>
            </a:fld>
            <a:endParaRPr lang="en-US"/>
          </a:p>
        </p:txBody>
      </p:sp>
    </p:spTree>
    <p:extLst>
      <p:ext uri="{BB962C8B-B14F-4D97-AF65-F5344CB8AC3E}">
        <p14:creationId xmlns:p14="http://schemas.microsoft.com/office/powerpoint/2010/main" val="18003259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76</a:t>
            </a:fld>
            <a:endParaRPr lang="en-US"/>
          </a:p>
        </p:txBody>
      </p:sp>
    </p:spTree>
    <p:extLst>
      <p:ext uri="{BB962C8B-B14F-4D97-AF65-F5344CB8AC3E}">
        <p14:creationId xmlns:p14="http://schemas.microsoft.com/office/powerpoint/2010/main" val="35758975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77</a:t>
            </a:fld>
            <a:endParaRPr lang="en-US"/>
          </a:p>
        </p:txBody>
      </p:sp>
    </p:spTree>
    <p:extLst>
      <p:ext uri="{BB962C8B-B14F-4D97-AF65-F5344CB8AC3E}">
        <p14:creationId xmlns:p14="http://schemas.microsoft.com/office/powerpoint/2010/main" val="22664257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78</a:t>
            </a:fld>
            <a:endParaRPr lang="en-US"/>
          </a:p>
        </p:txBody>
      </p:sp>
    </p:spTree>
    <p:extLst>
      <p:ext uri="{BB962C8B-B14F-4D97-AF65-F5344CB8AC3E}">
        <p14:creationId xmlns:p14="http://schemas.microsoft.com/office/powerpoint/2010/main" val="32538531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79</a:t>
            </a:fld>
            <a:endParaRPr lang="en-US"/>
          </a:p>
        </p:txBody>
      </p:sp>
    </p:spTree>
    <p:extLst>
      <p:ext uri="{BB962C8B-B14F-4D97-AF65-F5344CB8AC3E}">
        <p14:creationId xmlns:p14="http://schemas.microsoft.com/office/powerpoint/2010/main" val="346558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8</a:t>
            </a:fld>
            <a:endParaRPr lang="en-US"/>
          </a:p>
        </p:txBody>
      </p:sp>
    </p:spTree>
    <p:extLst>
      <p:ext uri="{BB962C8B-B14F-4D97-AF65-F5344CB8AC3E}">
        <p14:creationId xmlns:p14="http://schemas.microsoft.com/office/powerpoint/2010/main" val="36158547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80</a:t>
            </a:fld>
            <a:endParaRPr lang="en-US"/>
          </a:p>
        </p:txBody>
      </p:sp>
    </p:spTree>
    <p:extLst>
      <p:ext uri="{BB962C8B-B14F-4D97-AF65-F5344CB8AC3E}">
        <p14:creationId xmlns:p14="http://schemas.microsoft.com/office/powerpoint/2010/main" val="13044371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81</a:t>
            </a:fld>
            <a:endParaRPr lang="en-US"/>
          </a:p>
        </p:txBody>
      </p:sp>
    </p:spTree>
    <p:extLst>
      <p:ext uri="{BB962C8B-B14F-4D97-AF65-F5344CB8AC3E}">
        <p14:creationId xmlns:p14="http://schemas.microsoft.com/office/powerpoint/2010/main" val="3073296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82</a:t>
            </a:fld>
            <a:endParaRPr lang="en-US"/>
          </a:p>
        </p:txBody>
      </p:sp>
    </p:spTree>
    <p:extLst>
      <p:ext uri="{BB962C8B-B14F-4D97-AF65-F5344CB8AC3E}">
        <p14:creationId xmlns:p14="http://schemas.microsoft.com/office/powerpoint/2010/main" val="4678972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83</a:t>
            </a:fld>
            <a:endParaRPr lang="en-US"/>
          </a:p>
        </p:txBody>
      </p:sp>
    </p:spTree>
    <p:extLst>
      <p:ext uri="{BB962C8B-B14F-4D97-AF65-F5344CB8AC3E}">
        <p14:creationId xmlns:p14="http://schemas.microsoft.com/office/powerpoint/2010/main" val="7324568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84</a:t>
            </a:fld>
            <a:endParaRPr lang="en-US"/>
          </a:p>
        </p:txBody>
      </p:sp>
    </p:spTree>
    <p:extLst>
      <p:ext uri="{BB962C8B-B14F-4D97-AF65-F5344CB8AC3E}">
        <p14:creationId xmlns:p14="http://schemas.microsoft.com/office/powerpoint/2010/main" val="28592162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85</a:t>
            </a:fld>
            <a:endParaRPr lang="en-US"/>
          </a:p>
        </p:txBody>
      </p:sp>
    </p:spTree>
    <p:extLst>
      <p:ext uri="{BB962C8B-B14F-4D97-AF65-F5344CB8AC3E}">
        <p14:creationId xmlns:p14="http://schemas.microsoft.com/office/powerpoint/2010/main" val="17647188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86</a:t>
            </a:fld>
            <a:endParaRPr lang="en-US"/>
          </a:p>
        </p:txBody>
      </p:sp>
    </p:spTree>
    <p:extLst>
      <p:ext uri="{BB962C8B-B14F-4D97-AF65-F5344CB8AC3E}">
        <p14:creationId xmlns:p14="http://schemas.microsoft.com/office/powerpoint/2010/main" val="4762949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From</a:t>
            </a:r>
            <a:r>
              <a:rPr lang="en-US" baseline="0" dirty="0" smtClean="0"/>
              <a:t> our pseudo-</a:t>
            </a:r>
            <a:r>
              <a:rPr lang="en-US" baseline="0" dirty="0" err="1" smtClean="0"/>
              <a:t>callstack</a:t>
            </a:r>
            <a:r>
              <a:rPr lang="en-US" baseline="0" dirty="0" smtClean="0"/>
              <a:t>, we could now set a conditional breakpoint on one of the functions, and utilize IDA to analyze the stack and rebuild a real call stack. To do so, we have to connect IDA to the debugger remotely</a:t>
            </a:r>
            <a:r>
              <a:rPr lang="en-US" dirty="0" smtClean="0"/>
              <a:t> using the </a:t>
            </a:r>
            <a:r>
              <a:rPr lang="en-US" dirty="0" err="1" smtClean="0"/>
              <a:t>dbgengine</a:t>
            </a:r>
            <a:r>
              <a:rPr lang="en-US" dirty="0" smtClean="0"/>
              <a:t> </a:t>
            </a:r>
            <a:r>
              <a:rPr lang="en-US" dirty="0" err="1" smtClean="0"/>
              <a:t>api</a:t>
            </a:r>
            <a:r>
              <a:rPr lang="en-US" dirty="0" smtClean="0"/>
              <a:t>. We pull </a:t>
            </a:r>
            <a:r>
              <a:rPr lang="en-US" dirty="0" err="1" smtClean="0"/>
              <a:t>eip</a:t>
            </a:r>
            <a:r>
              <a:rPr lang="en-US" dirty="0" smtClean="0"/>
              <a:t> and </a:t>
            </a:r>
            <a:r>
              <a:rPr lang="en-US" dirty="0" err="1" smtClean="0"/>
              <a:t>esp</a:t>
            </a:r>
            <a:r>
              <a:rPr lang="en-US" dirty="0" smtClean="0"/>
              <a:t> from the anchor point.</a:t>
            </a:r>
            <a:r>
              <a:rPr lang="en-US" baseline="0" dirty="0" smtClean="0"/>
              <a:t> Check the stack delta from IDA, and use the delta as an offset for the next pointers. We then match the </a:t>
            </a:r>
            <a:r>
              <a:rPr lang="en-US" baseline="0" dirty="0" err="1" smtClean="0"/>
              <a:t>dwords</a:t>
            </a:r>
            <a:r>
              <a:rPr lang="en-US" baseline="0" dirty="0" smtClean="0"/>
              <a:t> on the stack with the respective module address range.</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87</a:t>
            </a:fld>
            <a:endParaRPr lang="en-US"/>
          </a:p>
        </p:txBody>
      </p:sp>
    </p:spTree>
    <p:extLst>
      <p:ext uri="{BB962C8B-B14F-4D97-AF65-F5344CB8AC3E}">
        <p14:creationId xmlns:p14="http://schemas.microsoft.com/office/powerpoint/2010/main" val="23238349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Although it is nice to have a proper </a:t>
            </a:r>
            <a:r>
              <a:rPr lang="en-US" dirty="0" err="1" smtClean="0"/>
              <a:t>backtrace</a:t>
            </a:r>
            <a:r>
              <a:rPr lang="en-US" dirty="0" smtClean="0"/>
              <a:t>,</a:t>
            </a:r>
            <a:r>
              <a:rPr lang="en-US" baseline="0" dirty="0" smtClean="0"/>
              <a:t> we still have a lot of unknown symbols</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88</a:t>
            </a:fld>
            <a:endParaRPr lang="en-US"/>
          </a:p>
        </p:txBody>
      </p:sp>
    </p:spTree>
    <p:extLst>
      <p:ext uri="{BB962C8B-B14F-4D97-AF65-F5344CB8AC3E}">
        <p14:creationId xmlns:p14="http://schemas.microsoft.com/office/powerpoint/2010/main" val="8909297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Doing</a:t>
            </a:r>
            <a:r>
              <a:rPr lang="en-US" baseline="0" dirty="0" smtClean="0"/>
              <a:t> research for symbols, we realized that shockwave was available for multiple platforms. When checking if symbols exist on the other platforms, we found that </a:t>
            </a:r>
            <a:r>
              <a:rPr lang="en-US" baseline="0" dirty="0" err="1" smtClean="0"/>
              <a:t>osx</a:t>
            </a:r>
            <a:r>
              <a:rPr lang="en-US" baseline="0" dirty="0" smtClean="0"/>
              <a:t> does in fact have symbols. Kind of. We pulled in Zef to look into porting the symbols over to windows. </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89</a:t>
            </a:fld>
            <a:endParaRPr lang="en-US"/>
          </a:p>
        </p:txBody>
      </p:sp>
    </p:spTree>
    <p:extLst>
      <p:ext uri="{BB962C8B-B14F-4D97-AF65-F5344CB8AC3E}">
        <p14:creationId xmlns:p14="http://schemas.microsoft.com/office/powerpoint/2010/main" val="3087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9</a:t>
            </a:fld>
            <a:endParaRPr lang="en-US"/>
          </a:p>
        </p:txBody>
      </p:sp>
    </p:spTree>
    <p:extLst>
      <p:ext uri="{BB962C8B-B14F-4D97-AF65-F5344CB8AC3E}">
        <p14:creationId xmlns:p14="http://schemas.microsoft.com/office/powerpoint/2010/main" val="20883825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smtClean="0"/>
              <a:t>Zef ran</a:t>
            </a:r>
            <a:r>
              <a:rPr lang="en-US" baseline="0" dirty="0" smtClean="0"/>
              <a:t> into a snag though. Porting the symbols was not a cut and dry solution. The code was very different. We needed to figure out a way to match functions, ideally with a script. Zef first tried using </a:t>
            </a:r>
            <a:r>
              <a:rPr lang="en-US" baseline="0" dirty="0" err="1" smtClean="0"/>
              <a:t>TurboDiff</a:t>
            </a:r>
            <a:r>
              <a:rPr lang="en-US" baseline="0" dirty="0" smtClean="0"/>
              <a:t>, and </a:t>
            </a:r>
            <a:r>
              <a:rPr lang="en-US" baseline="0" dirty="0" err="1" smtClean="0"/>
              <a:t>BinDiff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90</a:t>
            </a:fld>
            <a:endParaRPr lang="en-US"/>
          </a:p>
        </p:txBody>
      </p:sp>
    </p:spTree>
    <p:extLst>
      <p:ext uri="{BB962C8B-B14F-4D97-AF65-F5344CB8AC3E}">
        <p14:creationId xmlns:p14="http://schemas.microsoft.com/office/powerpoint/2010/main" val="27229643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err="1" smtClean="0"/>
              <a:t>TurboDiff</a:t>
            </a:r>
            <a:r>
              <a:rPr lang="en-US" dirty="0" smtClean="0"/>
              <a:t>…. Fail…</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91</a:t>
            </a:fld>
            <a:endParaRPr lang="en-US"/>
          </a:p>
        </p:txBody>
      </p:sp>
    </p:spTree>
    <p:extLst>
      <p:ext uri="{BB962C8B-B14F-4D97-AF65-F5344CB8AC3E}">
        <p14:creationId xmlns:p14="http://schemas.microsoft.com/office/powerpoint/2010/main" val="30669875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p>
          <a:p>
            <a:endParaRPr lang="en-US" dirty="0" smtClean="0"/>
          </a:p>
          <a:p>
            <a:r>
              <a:rPr lang="en-US" dirty="0" err="1" smtClean="0"/>
              <a:t>BinDiff</a:t>
            </a:r>
            <a:r>
              <a:rPr lang="en-US" dirty="0" smtClean="0"/>
              <a:t>…. Fail…</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92</a:t>
            </a:fld>
            <a:endParaRPr lang="en-US"/>
          </a:p>
        </p:txBody>
      </p:sp>
    </p:spTree>
    <p:extLst>
      <p:ext uri="{BB962C8B-B14F-4D97-AF65-F5344CB8AC3E}">
        <p14:creationId xmlns:p14="http://schemas.microsoft.com/office/powerpoint/2010/main" val="33868190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93</a:t>
            </a:fld>
            <a:endParaRPr lang="en-US"/>
          </a:p>
        </p:txBody>
      </p:sp>
    </p:spTree>
    <p:extLst>
      <p:ext uri="{BB962C8B-B14F-4D97-AF65-F5344CB8AC3E}">
        <p14:creationId xmlns:p14="http://schemas.microsoft.com/office/powerpoint/2010/main" val="31315257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94</a:t>
            </a:fld>
            <a:endParaRPr lang="en-US"/>
          </a:p>
        </p:txBody>
      </p:sp>
    </p:spTree>
    <p:extLst>
      <p:ext uri="{BB962C8B-B14F-4D97-AF65-F5344CB8AC3E}">
        <p14:creationId xmlns:p14="http://schemas.microsoft.com/office/powerpoint/2010/main" val="26833514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95</a:t>
            </a:fld>
            <a:endParaRPr lang="en-US"/>
          </a:p>
        </p:txBody>
      </p:sp>
    </p:spTree>
    <p:extLst>
      <p:ext uri="{BB962C8B-B14F-4D97-AF65-F5344CB8AC3E}">
        <p14:creationId xmlns:p14="http://schemas.microsoft.com/office/powerpoint/2010/main" val="7602742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96</a:t>
            </a:fld>
            <a:endParaRPr lang="en-US"/>
          </a:p>
        </p:txBody>
      </p:sp>
    </p:spTree>
    <p:extLst>
      <p:ext uri="{BB962C8B-B14F-4D97-AF65-F5344CB8AC3E}">
        <p14:creationId xmlns:p14="http://schemas.microsoft.com/office/powerpoint/2010/main" val="27967191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97</a:t>
            </a:fld>
            <a:endParaRPr lang="en-US"/>
          </a:p>
        </p:txBody>
      </p:sp>
    </p:spTree>
    <p:extLst>
      <p:ext uri="{BB962C8B-B14F-4D97-AF65-F5344CB8AC3E}">
        <p14:creationId xmlns:p14="http://schemas.microsoft.com/office/powerpoint/2010/main" val="29155873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98</a:t>
            </a:fld>
            <a:endParaRPr lang="en-US"/>
          </a:p>
        </p:txBody>
      </p:sp>
    </p:spTree>
    <p:extLst>
      <p:ext uri="{BB962C8B-B14F-4D97-AF65-F5344CB8AC3E}">
        <p14:creationId xmlns:p14="http://schemas.microsoft.com/office/powerpoint/2010/main" val="329586710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864CF15E-ECE5-4B03-94B6-ACB98D42381E}" type="slidenum">
              <a:rPr lang="en-US" smtClean="0"/>
              <a:pPr/>
              <a:t>99</a:t>
            </a:fld>
            <a:endParaRPr lang="en-US"/>
          </a:p>
        </p:txBody>
      </p:sp>
    </p:spTree>
    <p:extLst>
      <p:ext uri="{BB962C8B-B14F-4D97-AF65-F5344CB8AC3E}">
        <p14:creationId xmlns:p14="http://schemas.microsoft.com/office/powerpoint/2010/main" val="350956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image2"/>
          <p:cNvPicPr>
            <a:picLocks noChangeAspect="1" noChangeArrowheads="1"/>
          </p:cNvPicPr>
          <p:nvPr/>
        </p:nvPicPr>
        <p:blipFill>
          <a:blip r:embed="rId2" cstate="print"/>
          <a:srcRect/>
          <a:stretch>
            <a:fillRect/>
          </a:stretch>
        </p:blipFill>
        <p:spPr bwMode="auto">
          <a:xfrm>
            <a:off x="0" y="3429000"/>
            <a:ext cx="9144000" cy="3300413"/>
          </a:xfrm>
          <a:prstGeom prst="rect">
            <a:avLst/>
          </a:prstGeom>
          <a:noFill/>
          <a:ln w="9525">
            <a:noFill/>
            <a:miter lim="800000"/>
            <a:headEnd/>
            <a:tailEnd/>
          </a:ln>
        </p:spPr>
      </p:pic>
      <p:pic>
        <p:nvPicPr>
          <p:cNvPr id="5" name="Picture 21" descr="bottombar"/>
          <p:cNvPicPr>
            <a:picLocks noChangeAspect="1" noChangeArrowheads="1"/>
          </p:cNvPicPr>
          <p:nvPr/>
        </p:nvPicPr>
        <p:blipFill>
          <a:blip r:embed="rId3" cstate="print"/>
          <a:srcRect/>
          <a:stretch>
            <a:fillRect/>
          </a:stretch>
        </p:blipFill>
        <p:spPr bwMode="auto">
          <a:xfrm>
            <a:off x="0" y="6262688"/>
            <a:ext cx="9144000" cy="595312"/>
          </a:xfrm>
          <a:prstGeom prst="rect">
            <a:avLst/>
          </a:prstGeom>
          <a:noFill/>
          <a:ln w="9525">
            <a:noFill/>
            <a:miter lim="800000"/>
            <a:headEnd/>
            <a:tailEnd/>
          </a:ln>
        </p:spPr>
      </p:pic>
      <p:pic>
        <p:nvPicPr>
          <p:cNvPr id="6" name="Picture 12" descr="lines"/>
          <p:cNvPicPr>
            <a:picLocks noChangeAspect="1" noChangeArrowheads="1"/>
          </p:cNvPicPr>
          <p:nvPr/>
        </p:nvPicPr>
        <p:blipFill>
          <a:blip r:embed="rId4" cstate="print"/>
          <a:srcRect/>
          <a:stretch>
            <a:fillRect/>
          </a:stretch>
        </p:blipFill>
        <p:spPr bwMode="auto">
          <a:xfrm>
            <a:off x="0" y="3429000"/>
            <a:ext cx="9144000" cy="88900"/>
          </a:xfrm>
          <a:prstGeom prst="rect">
            <a:avLst/>
          </a:prstGeom>
          <a:noFill/>
          <a:ln w="9525">
            <a:noFill/>
            <a:miter lim="800000"/>
            <a:headEnd/>
            <a:tailEnd/>
          </a:ln>
        </p:spPr>
      </p:pic>
      <p:pic>
        <p:nvPicPr>
          <p:cNvPr id="7" name="Picture 23" descr="TippingPoint_logo"/>
          <p:cNvPicPr>
            <a:picLocks noChangeAspect="1" noChangeArrowheads="1"/>
          </p:cNvPicPr>
          <p:nvPr/>
        </p:nvPicPr>
        <p:blipFill>
          <a:blip r:embed="rId5" cstate="print"/>
          <a:srcRect/>
          <a:stretch>
            <a:fillRect/>
          </a:stretch>
        </p:blipFill>
        <p:spPr bwMode="auto">
          <a:xfrm>
            <a:off x="5791200" y="449263"/>
            <a:ext cx="3124200" cy="617537"/>
          </a:xfrm>
          <a:prstGeom prst="rect">
            <a:avLst/>
          </a:prstGeom>
          <a:noFill/>
          <a:ln w="9525">
            <a:noFill/>
            <a:miter lim="800000"/>
            <a:headEnd/>
            <a:tailEnd/>
          </a:ln>
        </p:spPr>
      </p:pic>
      <p:sp>
        <p:nvSpPr>
          <p:cNvPr id="3077" name="Rectangle 5"/>
          <p:cNvSpPr>
            <a:spLocks noGrp="1" noChangeArrowheads="1"/>
          </p:cNvSpPr>
          <p:nvPr>
            <p:ph type="ctrTitle"/>
          </p:nvPr>
        </p:nvSpPr>
        <p:spPr>
          <a:xfrm>
            <a:off x="228600" y="1600200"/>
            <a:ext cx="8686800" cy="1143000"/>
          </a:xfrm>
        </p:spPr>
        <p:txBody>
          <a:bodyPr/>
          <a:lstStyle>
            <a:lvl1pPr>
              <a:defRPr sz="3000"/>
            </a:lvl1pPr>
          </a:lstStyle>
          <a:p>
            <a:r>
              <a:rPr lang="en-US"/>
              <a:t>Click to edit Master title style</a:t>
            </a:r>
          </a:p>
        </p:txBody>
      </p:sp>
      <p:sp>
        <p:nvSpPr>
          <p:cNvPr id="3078" name="Rectangle 6"/>
          <p:cNvSpPr>
            <a:spLocks noGrp="1" noChangeArrowheads="1"/>
          </p:cNvSpPr>
          <p:nvPr>
            <p:ph type="subTitle" idx="1"/>
          </p:nvPr>
        </p:nvSpPr>
        <p:spPr>
          <a:xfrm>
            <a:off x="228600" y="2743200"/>
            <a:ext cx="8686800" cy="685800"/>
          </a:xfrm>
        </p:spPr>
        <p:txBody>
          <a:bodyPr/>
          <a:lstStyle>
            <a:lvl1pPr marL="0" indent="0">
              <a:buFontTx/>
              <a:buNone/>
              <a:defRPr sz="2000" b="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824B00D-59FA-4B01-B58E-4955A329C0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824B00D-59FA-4B01-B58E-4955A329C0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824B00D-59FA-4B01-B58E-4955A329C0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7824B00D-59FA-4B01-B58E-4955A329C0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954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7824B00D-59FA-4B01-B58E-4955A329C0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7824B00D-59FA-4B01-B58E-4955A329C0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7824B00D-59FA-4B01-B58E-4955A329C0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7824B00D-59FA-4B01-B58E-4955A329C0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824B00D-59FA-4B01-B58E-4955A329C0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824B00D-59FA-4B01-B58E-4955A329C0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0"/>
            <a:ext cx="9144000" cy="1066800"/>
          </a:xfrm>
          <a:prstGeom prst="rect">
            <a:avLst/>
          </a:prstGeom>
          <a:solidFill>
            <a:srgbClr val="144FA3">
              <a:alpha val="10001"/>
            </a:srgbClr>
          </a:solidFill>
          <a:ln w="9525">
            <a:noFill/>
            <a:miter lim="800000"/>
            <a:headEnd/>
            <a:tailEnd/>
          </a:ln>
          <a:effectLst/>
        </p:spPr>
        <p:txBody>
          <a:bodyPr wrap="none" anchor="ctr"/>
          <a:lstStyle/>
          <a:p>
            <a:pPr>
              <a:defRPr/>
            </a:pPr>
            <a:endParaRPr lang="en-US"/>
          </a:p>
        </p:txBody>
      </p:sp>
      <p:pic>
        <p:nvPicPr>
          <p:cNvPr id="1027" name="Picture 7" descr="dots"/>
          <p:cNvPicPr>
            <a:picLocks noChangeAspect="1" noChangeArrowheads="1"/>
          </p:cNvPicPr>
          <p:nvPr/>
        </p:nvPicPr>
        <p:blipFill>
          <a:blip r:embed="rId13" cstate="print"/>
          <a:srcRect/>
          <a:stretch>
            <a:fillRect/>
          </a:stretch>
        </p:blipFill>
        <p:spPr bwMode="auto">
          <a:xfrm>
            <a:off x="228600" y="5454650"/>
            <a:ext cx="8915400" cy="1403350"/>
          </a:xfrm>
          <a:prstGeom prst="rect">
            <a:avLst/>
          </a:prstGeom>
          <a:noFill/>
          <a:ln w="9525">
            <a:noFill/>
            <a:miter lim="800000"/>
            <a:headEnd/>
            <a:tailEnd/>
          </a:ln>
        </p:spPr>
      </p:pic>
      <p:sp>
        <p:nvSpPr>
          <p:cNvPr id="1028" name="Rectangle 2"/>
          <p:cNvSpPr>
            <a:spLocks noGrp="1" noChangeArrowheads="1"/>
          </p:cNvSpPr>
          <p:nvPr>
            <p:ph type="title"/>
          </p:nvPr>
        </p:nvSpPr>
        <p:spPr bwMode="auto">
          <a:xfrm>
            <a:off x="228600" y="0"/>
            <a:ext cx="7315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228600" y="1295400"/>
            <a:ext cx="8686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0" y="6629400"/>
            <a:ext cx="381000" cy="2286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defRPr sz="900" b="1">
                <a:solidFill>
                  <a:srgbClr val="144FA3"/>
                </a:solidFill>
              </a:defRPr>
            </a:lvl1pPr>
          </a:lstStyle>
          <a:p>
            <a:fld id="{7824B00D-59FA-4B01-B58E-4955A329C059}" type="slidenum">
              <a:rPr lang="en-US" smtClean="0"/>
              <a:pPr/>
              <a:t>‹#›</a:t>
            </a:fld>
            <a:endParaRPr lang="en-US"/>
          </a:p>
        </p:txBody>
      </p:sp>
      <p:pic>
        <p:nvPicPr>
          <p:cNvPr id="1031" name="Picture 18" descr="topbar-sm"/>
          <p:cNvPicPr>
            <a:picLocks noChangeAspect="1" noChangeArrowheads="1"/>
          </p:cNvPicPr>
          <p:nvPr/>
        </p:nvPicPr>
        <p:blipFill>
          <a:blip r:embed="rId14" cstate="print"/>
          <a:srcRect/>
          <a:stretch>
            <a:fillRect/>
          </a:stretch>
        </p:blipFill>
        <p:spPr bwMode="auto">
          <a:xfrm>
            <a:off x="0" y="950913"/>
            <a:ext cx="9144000" cy="115887"/>
          </a:xfrm>
          <a:prstGeom prst="rect">
            <a:avLst/>
          </a:prstGeom>
          <a:noFill/>
          <a:ln w="9525">
            <a:noFill/>
            <a:miter lim="800000"/>
            <a:headEnd/>
            <a:tailEnd/>
          </a:ln>
        </p:spPr>
      </p:pic>
      <p:pic>
        <p:nvPicPr>
          <p:cNvPr id="1032" name="Picture 19" descr="TippingPoint_logo"/>
          <p:cNvPicPr>
            <a:picLocks noChangeAspect="1" noChangeArrowheads="1"/>
          </p:cNvPicPr>
          <p:nvPr/>
        </p:nvPicPr>
        <p:blipFill>
          <a:blip r:embed="rId15" cstate="print"/>
          <a:srcRect/>
          <a:stretch>
            <a:fillRect/>
          </a:stretch>
        </p:blipFill>
        <p:spPr bwMode="auto">
          <a:xfrm>
            <a:off x="7673975" y="327025"/>
            <a:ext cx="1400175" cy="276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ea typeface="MS PGothic" pitchFamily="34" charset="-128"/>
        </a:defRPr>
      </a:lvl2pPr>
      <a:lvl3pPr algn="l" rtl="0" eaLnBrk="0" fontAlgn="base" hangingPunct="0">
        <a:spcBef>
          <a:spcPct val="0"/>
        </a:spcBef>
        <a:spcAft>
          <a:spcPct val="0"/>
        </a:spcAft>
        <a:defRPr sz="2600" b="1">
          <a:solidFill>
            <a:schemeClr val="tx1"/>
          </a:solidFill>
          <a:latin typeface="Arial" charset="0"/>
          <a:ea typeface="MS PGothic" pitchFamily="34" charset="-128"/>
        </a:defRPr>
      </a:lvl3pPr>
      <a:lvl4pPr algn="l" rtl="0" eaLnBrk="0" fontAlgn="base" hangingPunct="0">
        <a:spcBef>
          <a:spcPct val="0"/>
        </a:spcBef>
        <a:spcAft>
          <a:spcPct val="0"/>
        </a:spcAft>
        <a:defRPr sz="2600" b="1">
          <a:solidFill>
            <a:schemeClr val="tx1"/>
          </a:solidFill>
          <a:latin typeface="Arial" charset="0"/>
          <a:ea typeface="MS PGothic" pitchFamily="34" charset="-128"/>
        </a:defRPr>
      </a:lvl4pPr>
      <a:lvl5pPr algn="l" rtl="0" eaLnBrk="0" fontAlgn="base" hangingPunct="0">
        <a:spcBef>
          <a:spcPct val="0"/>
        </a:spcBef>
        <a:spcAft>
          <a:spcPct val="0"/>
        </a:spcAft>
        <a:defRPr sz="2600" b="1">
          <a:solidFill>
            <a:schemeClr val="tx1"/>
          </a:solidFill>
          <a:latin typeface="Arial" charset="0"/>
          <a:ea typeface="MS PGothic" pitchFamily="34" charset="-128"/>
        </a:defRPr>
      </a:lvl5pPr>
      <a:lvl6pPr marL="457200" algn="l" rtl="0" fontAlgn="base">
        <a:spcBef>
          <a:spcPct val="0"/>
        </a:spcBef>
        <a:spcAft>
          <a:spcPct val="0"/>
        </a:spcAft>
        <a:defRPr sz="2600" b="1">
          <a:solidFill>
            <a:schemeClr val="tx1"/>
          </a:solidFill>
          <a:latin typeface="Arial" charset="0"/>
          <a:ea typeface="MS PGothic" pitchFamily="34" charset="-128"/>
        </a:defRPr>
      </a:lvl6pPr>
      <a:lvl7pPr marL="914400" algn="l" rtl="0" fontAlgn="base">
        <a:spcBef>
          <a:spcPct val="0"/>
        </a:spcBef>
        <a:spcAft>
          <a:spcPct val="0"/>
        </a:spcAft>
        <a:defRPr sz="2600" b="1">
          <a:solidFill>
            <a:schemeClr val="tx1"/>
          </a:solidFill>
          <a:latin typeface="Arial" charset="0"/>
          <a:ea typeface="MS PGothic" pitchFamily="34" charset="-128"/>
        </a:defRPr>
      </a:lvl7pPr>
      <a:lvl8pPr marL="1371600" algn="l" rtl="0" fontAlgn="base">
        <a:spcBef>
          <a:spcPct val="0"/>
        </a:spcBef>
        <a:spcAft>
          <a:spcPct val="0"/>
        </a:spcAft>
        <a:defRPr sz="2600" b="1">
          <a:solidFill>
            <a:schemeClr val="tx1"/>
          </a:solidFill>
          <a:latin typeface="Arial" charset="0"/>
          <a:ea typeface="MS PGothic" pitchFamily="34" charset="-128"/>
        </a:defRPr>
      </a:lvl8pPr>
      <a:lvl9pPr marL="1828800" algn="l" rtl="0" fontAlgn="base">
        <a:spcBef>
          <a:spcPct val="0"/>
        </a:spcBef>
        <a:spcAft>
          <a:spcPct val="0"/>
        </a:spcAft>
        <a:defRPr sz="2600" b="1">
          <a:solidFill>
            <a:schemeClr val="tx1"/>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2400" b="1">
          <a:solidFill>
            <a:srgbClr val="00539B"/>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rgbClr val="00539B"/>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0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0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0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0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hyperlink" Target="http://www.microquill.com/kb/docs/04_api.html" TargetMode="External"/><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hyperlink" Target="http://dvlabs.tippingpoint.com/team" TargetMode="External"/><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dynamorio.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eresi-project.org/" TargetMode="External"/><Relationship Id="rId4" Type="http://schemas.openxmlformats.org/officeDocument/2006/relationships/hyperlink" Target="http://pintool.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dvlabs.tippingpoint.com/team/aportnoy" TargetMode="External"/><Relationship Id="rId7" Type="http://schemas.openxmlformats.org/officeDocument/2006/relationships/hyperlink" Target="http://www.zerodayinitiative.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dvlabs.tippingpoint.com/advisories/published" TargetMode="External"/><Relationship Id="rId5" Type="http://schemas.openxmlformats.org/officeDocument/2006/relationships/hyperlink" Target="http://dvlabs.tippingpoint.com/appearances" TargetMode="External"/><Relationship Id="rId4" Type="http://schemas.openxmlformats.org/officeDocument/2006/relationships/hyperlink" Target="http://dvlabs.tippingpoint.com/team/lbrow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hexblog.com/?p=119"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www.sweetscape.com/010edito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dvlabs.tippingpoint.com/advisory/TPTI-10-12" TargetMode="External"/><Relationship Id="rId7"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hyperlink" Target="http://dvlabs.tippingpoint.com/advisory/TPTI-10-09" TargetMode="External"/><Relationship Id="rId5" Type="http://schemas.openxmlformats.org/officeDocument/2006/relationships/hyperlink" Target="http://dvlabs.tippingpoint.com/advisory/TPTI-10-10" TargetMode="External"/><Relationship Id="rId4" Type="http://schemas.openxmlformats.org/officeDocument/2006/relationships/hyperlink" Target="http://dvlabs.tippingpoint.com/advisory/TPTI-10-1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hyperlink" Target="http://dvlabs.tippingpoint.com/advisory/TPTI-11-03" TargetMode="External"/><Relationship Id="rId3" Type="http://schemas.openxmlformats.org/officeDocument/2006/relationships/hyperlink" Target="http://dvlabs.tippingpoint.com/advisory/TPTI-10-13" TargetMode="External"/><Relationship Id="rId7" Type="http://schemas.openxmlformats.org/officeDocument/2006/relationships/hyperlink" Target="http://dvlabs.tippingpoint.com/advisory/TPTI-11-02"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hyperlink" Target="http://dvlabs.tippingpoint.com/advisory/TPTI-11-01" TargetMode="External"/><Relationship Id="rId5" Type="http://schemas.openxmlformats.org/officeDocument/2006/relationships/hyperlink" Target="http://dvlabs.tippingpoint.com/advisory/TPTI-10-15" TargetMode="External"/><Relationship Id="rId10" Type="http://schemas.openxmlformats.org/officeDocument/2006/relationships/image" Target="../media/image10.png"/><Relationship Id="rId4" Type="http://schemas.openxmlformats.org/officeDocument/2006/relationships/hyperlink" Target="http://dvlabs.tippingpoint.com/advisory/TPTI-10-14" TargetMode="External"/><Relationship Id="rId9" Type="http://schemas.openxmlformats.org/officeDocument/2006/relationships/hyperlink" Target="http://dvlabs.tippingpoint.com/advisory/TPTI-11-05"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www.microquill.com/smartheap/index.html"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www.microquill.com/kb/docs/01_intro.html"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ourceforge.net/projects/pydbgext"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228600" y="1600200"/>
            <a:ext cx="8686800" cy="1143000"/>
          </a:xfrm>
        </p:spPr>
        <p:txBody>
          <a:bodyPr/>
          <a:lstStyle/>
          <a:p>
            <a:pPr algn="ctr" eaLnBrk="1" hangingPunct="1"/>
            <a:r>
              <a:rPr lang="en-US" dirty="0" smtClean="0"/>
              <a:t>Black Box Auditing Adobe Shockwave</a:t>
            </a:r>
          </a:p>
        </p:txBody>
      </p:sp>
      <p:sp>
        <p:nvSpPr>
          <p:cNvPr id="6" name="Rectangle 3"/>
          <p:cNvSpPr>
            <a:spLocks noGrp="1" noChangeArrowheads="1"/>
          </p:cNvSpPr>
          <p:nvPr>
            <p:ph type="subTitle" idx="1"/>
          </p:nvPr>
        </p:nvSpPr>
        <p:spPr>
          <a:xfrm>
            <a:off x="145473" y="2888673"/>
            <a:ext cx="8686800" cy="685800"/>
          </a:xfrm>
        </p:spPr>
        <p:txBody>
          <a:bodyPr/>
          <a:lstStyle/>
          <a:p>
            <a:pPr eaLnBrk="1" hangingPunct="1"/>
            <a:r>
              <a:rPr lang="en-US" dirty="0" smtClean="0"/>
              <a:t>Aaron Portnoy and Logan Brown, TippingPoint </a:t>
            </a:r>
            <a:r>
              <a:rPr lang="en-US" dirty="0" err="1" smtClean="0"/>
              <a:t>DVLabs</a:t>
            </a:r>
            <a:endParaRPr lang="en-US" dirty="0" smtClean="0"/>
          </a:p>
        </p:txBody>
      </p:sp>
      <p:sp>
        <p:nvSpPr>
          <p:cNvPr id="7" name="TextBox 3"/>
          <p:cNvSpPr txBox="1">
            <a:spLocks noChangeArrowheads="1"/>
          </p:cNvSpPr>
          <p:nvPr/>
        </p:nvSpPr>
        <p:spPr bwMode="auto">
          <a:xfrm>
            <a:off x="47625" y="6473825"/>
            <a:ext cx="2558136" cy="307777"/>
          </a:xfrm>
          <a:prstGeom prst="rect">
            <a:avLst/>
          </a:prstGeom>
          <a:noFill/>
          <a:ln w="9525">
            <a:noFill/>
            <a:miter lim="800000"/>
            <a:headEnd/>
            <a:tailEnd/>
          </a:ln>
        </p:spPr>
        <p:txBody>
          <a:bodyPr wrap="none">
            <a:spAutoFit/>
          </a:bodyPr>
          <a:lstStyle/>
          <a:p>
            <a:r>
              <a:rPr lang="en-US" sz="1400" dirty="0" smtClean="0">
                <a:solidFill>
                  <a:schemeClr val="bg1"/>
                </a:solidFill>
              </a:rPr>
              <a:t>March 9</a:t>
            </a:r>
            <a:r>
              <a:rPr lang="en-US" sz="1400" baseline="30000" dirty="0" smtClean="0">
                <a:solidFill>
                  <a:schemeClr val="bg1"/>
                </a:solidFill>
              </a:rPr>
              <a:t>th</a:t>
            </a:r>
            <a:r>
              <a:rPr lang="en-US" sz="1400" dirty="0" smtClean="0">
                <a:solidFill>
                  <a:schemeClr val="bg1"/>
                </a:solidFill>
              </a:rPr>
              <a:t>, 2011: </a:t>
            </a:r>
            <a:r>
              <a:rPr lang="en-US" sz="1400" dirty="0" err="1" smtClean="0">
                <a:solidFill>
                  <a:schemeClr val="bg1"/>
                </a:solidFill>
              </a:rPr>
              <a:t>CanSecWest</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Well, that sucks</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Realization #1</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We’re </a:t>
            </a:r>
            <a:r>
              <a:rPr lang="en-US" sz="2400" b="1" kern="0" dirty="0" smtClean="0"/>
              <a:t>inside</a:t>
            </a:r>
            <a:r>
              <a:rPr lang="en-US" sz="2400" kern="0" dirty="0" smtClean="0"/>
              <a:t> a memory manager</a:t>
            </a:r>
          </a:p>
          <a:p>
            <a:pPr marL="1200150" lvl="2" indent="-285750" fontAlgn="base">
              <a:spcBef>
                <a:spcPct val="20000"/>
              </a:spcBef>
              <a:spcAft>
                <a:spcPct val="0"/>
              </a:spcAft>
              <a:buFontTx/>
              <a:buChar char="–"/>
              <a:defRPr/>
            </a:pPr>
            <a:r>
              <a:rPr lang="en-US" sz="2400" kern="0" dirty="0" smtClean="0"/>
              <a:t>Not using the Windows Heap</a:t>
            </a:r>
          </a:p>
          <a:p>
            <a:pPr marL="1200150" lvl="2" indent="-285750" fontAlgn="base">
              <a:spcBef>
                <a:spcPct val="20000"/>
              </a:spcBef>
              <a:spcAft>
                <a:spcPct val="0"/>
              </a:spcAft>
              <a:buFontTx/>
              <a:buChar char="–"/>
              <a:defRPr/>
            </a:pPr>
            <a:r>
              <a:rPr lang="en-US" sz="2400" kern="0" dirty="0" smtClean="0"/>
              <a:t>!heap/</a:t>
            </a:r>
            <a:r>
              <a:rPr lang="en-US" sz="2400" kern="0" dirty="0" err="1" smtClean="0"/>
              <a:t>PageHeap</a:t>
            </a:r>
            <a:r>
              <a:rPr lang="en-US" sz="2400" kern="0" dirty="0" smtClean="0"/>
              <a:t>/</a:t>
            </a:r>
            <a:r>
              <a:rPr lang="en-US" sz="2400" kern="0" dirty="0" err="1" smtClean="0"/>
              <a:t>etc</a:t>
            </a:r>
            <a:r>
              <a:rPr lang="en-US" sz="2400" kern="0" dirty="0" smtClean="0"/>
              <a:t> are of no use to us…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629" y="3586018"/>
            <a:ext cx="3603141" cy="2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8793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aron\Documents\Research\Presentations\CanSecWest 2011\img\winmini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669" y="1304012"/>
            <a:ext cx="1700244" cy="549832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aron\Documents\Research\Presentations\CanSecWest 2011\img\macminigrap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876" y="1253688"/>
            <a:ext cx="1609041" cy="55287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 (cont.)</a:t>
            </a:r>
          </a:p>
        </p:txBody>
      </p:sp>
      <p:sp>
        <p:nvSpPr>
          <p:cNvPr id="3" name="Oval 2"/>
          <p:cNvSpPr/>
          <p:nvPr/>
        </p:nvSpPr>
        <p:spPr bwMode="auto">
          <a:xfrm>
            <a:off x="2086923" y="1208594"/>
            <a:ext cx="1848974" cy="1852654"/>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8" name="TextBox 7"/>
          <p:cNvSpPr txBox="1"/>
          <p:nvPr/>
        </p:nvSpPr>
        <p:spPr>
          <a:xfrm>
            <a:off x="445476" y="3267797"/>
            <a:ext cx="1258678" cy="523220"/>
          </a:xfrm>
          <a:prstGeom prst="rect">
            <a:avLst/>
          </a:prstGeom>
          <a:noFill/>
        </p:spPr>
        <p:txBody>
          <a:bodyPr wrap="none" rtlCol="0">
            <a:spAutoFit/>
          </a:bodyPr>
          <a:lstStyle/>
          <a:p>
            <a:r>
              <a:rPr lang="en-US" sz="2800" b="1" dirty="0" smtClean="0">
                <a:latin typeface="Courier New" pitchFamily="49" charset="0"/>
                <a:cs typeface="Courier New" pitchFamily="49" charset="0"/>
              </a:rPr>
              <a:t>Win32</a:t>
            </a:r>
            <a:endParaRPr lang="en-US" sz="2800" b="1" dirty="0">
              <a:latin typeface="Courier New" pitchFamily="49" charset="0"/>
              <a:cs typeface="Courier New" pitchFamily="49" charset="0"/>
            </a:endParaRPr>
          </a:p>
        </p:txBody>
      </p:sp>
      <p:sp>
        <p:nvSpPr>
          <p:cNvPr id="9" name="TextBox 8"/>
          <p:cNvSpPr txBox="1"/>
          <p:nvPr/>
        </p:nvSpPr>
        <p:spPr>
          <a:xfrm>
            <a:off x="7186245" y="3267797"/>
            <a:ext cx="1043876" cy="523220"/>
          </a:xfrm>
          <a:prstGeom prst="rect">
            <a:avLst/>
          </a:prstGeom>
          <a:noFill/>
        </p:spPr>
        <p:txBody>
          <a:bodyPr wrap="none" rtlCol="0">
            <a:spAutoFit/>
          </a:bodyPr>
          <a:lstStyle/>
          <a:p>
            <a:r>
              <a:rPr lang="en-US" sz="2800" b="1" dirty="0" smtClean="0">
                <a:latin typeface="Courier New" pitchFamily="49" charset="0"/>
                <a:cs typeface="Courier New" pitchFamily="49" charset="0"/>
              </a:rPr>
              <a:t>OS X</a:t>
            </a:r>
            <a:endParaRPr lang="en-US" sz="2800" b="1" dirty="0">
              <a:latin typeface="Courier New" pitchFamily="49" charset="0"/>
              <a:cs typeface="Courier New" pitchFamily="49" charset="0"/>
            </a:endParaRPr>
          </a:p>
        </p:txBody>
      </p:sp>
      <p:sp>
        <p:nvSpPr>
          <p:cNvPr id="10" name="Oval 9"/>
          <p:cNvSpPr/>
          <p:nvPr/>
        </p:nvSpPr>
        <p:spPr bwMode="auto">
          <a:xfrm>
            <a:off x="4796122" y="1178657"/>
            <a:ext cx="1848974" cy="1852654"/>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10752591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aron\Documents\Research\Presentations\CanSecWest 2011\img\winmini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669" y="1304012"/>
            <a:ext cx="1700244" cy="549832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aron\Documents\Research\Presentations\CanSecWest 2011\img\macminigrap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876" y="1253688"/>
            <a:ext cx="1609041" cy="55287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 (cont.)</a:t>
            </a:r>
          </a:p>
        </p:txBody>
      </p:sp>
      <p:sp>
        <p:nvSpPr>
          <p:cNvPr id="3" name="Oval 2"/>
          <p:cNvSpPr/>
          <p:nvPr/>
        </p:nvSpPr>
        <p:spPr bwMode="auto">
          <a:xfrm>
            <a:off x="1784774" y="4965591"/>
            <a:ext cx="1848974" cy="1852654"/>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8" name="Oval 7"/>
          <p:cNvSpPr/>
          <p:nvPr/>
        </p:nvSpPr>
        <p:spPr bwMode="auto">
          <a:xfrm>
            <a:off x="2086923" y="1208594"/>
            <a:ext cx="1848974" cy="1852654"/>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0" name="TextBox 9"/>
          <p:cNvSpPr txBox="1"/>
          <p:nvPr/>
        </p:nvSpPr>
        <p:spPr>
          <a:xfrm>
            <a:off x="445476" y="3267797"/>
            <a:ext cx="1258678" cy="523220"/>
          </a:xfrm>
          <a:prstGeom prst="rect">
            <a:avLst/>
          </a:prstGeom>
          <a:noFill/>
        </p:spPr>
        <p:txBody>
          <a:bodyPr wrap="none" rtlCol="0">
            <a:spAutoFit/>
          </a:bodyPr>
          <a:lstStyle/>
          <a:p>
            <a:r>
              <a:rPr lang="en-US" sz="2800" b="1" dirty="0" smtClean="0">
                <a:latin typeface="Courier New" pitchFamily="49" charset="0"/>
                <a:cs typeface="Courier New" pitchFamily="49" charset="0"/>
              </a:rPr>
              <a:t>Win32</a:t>
            </a:r>
            <a:endParaRPr lang="en-US" sz="2800" b="1" dirty="0">
              <a:latin typeface="Courier New" pitchFamily="49" charset="0"/>
              <a:cs typeface="Courier New" pitchFamily="49" charset="0"/>
            </a:endParaRPr>
          </a:p>
        </p:txBody>
      </p:sp>
      <p:sp>
        <p:nvSpPr>
          <p:cNvPr id="11" name="TextBox 10"/>
          <p:cNvSpPr txBox="1"/>
          <p:nvPr/>
        </p:nvSpPr>
        <p:spPr>
          <a:xfrm>
            <a:off x="7186245" y="3267797"/>
            <a:ext cx="1043876" cy="523220"/>
          </a:xfrm>
          <a:prstGeom prst="rect">
            <a:avLst/>
          </a:prstGeom>
          <a:noFill/>
        </p:spPr>
        <p:txBody>
          <a:bodyPr wrap="none" rtlCol="0">
            <a:spAutoFit/>
          </a:bodyPr>
          <a:lstStyle/>
          <a:p>
            <a:r>
              <a:rPr lang="en-US" sz="2800" b="1" dirty="0" smtClean="0">
                <a:latin typeface="Courier New" pitchFamily="49" charset="0"/>
                <a:cs typeface="Courier New" pitchFamily="49" charset="0"/>
              </a:rPr>
              <a:t>OS X</a:t>
            </a:r>
            <a:endParaRPr lang="en-US" sz="2800" b="1" dirty="0">
              <a:latin typeface="Courier New" pitchFamily="49" charset="0"/>
              <a:cs typeface="Courier New" pitchFamily="49" charset="0"/>
            </a:endParaRPr>
          </a:p>
        </p:txBody>
      </p:sp>
      <p:sp>
        <p:nvSpPr>
          <p:cNvPr id="12" name="Oval 11"/>
          <p:cNvSpPr/>
          <p:nvPr/>
        </p:nvSpPr>
        <p:spPr bwMode="auto">
          <a:xfrm>
            <a:off x="4469027" y="4949689"/>
            <a:ext cx="1848974" cy="1852654"/>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3" name="Oval 12"/>
          <p:cNvSpPr/>
          <p:nvPr/>
        </p:nvSpPr>
        <p:spPr bwMode="auto">
          <a:xfrm>
            <a:off x="4796122" y="1178657"/>
            <a:ext cx="1848974" cy="1852654"/>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26275129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aron\Documents\Research\Presentations\CanSecWest 2011\img\winmini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669" y="1304012"/>
            <a:ext cx="1700244" cy="549832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aron\Documents\Research\Presentations\CanSecWest 2011\img\macminigrap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876" y="1253688"/>
            <a:ext cx="1609041" cy="55287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 (cont.)</a:t>
            </a:r>
          </a:p>
        </p:txBody>
      </p:sp>
      <p:sp>
        <p:nvSpPr>
          <p:cNvPr id="3" name="Oval 2"/>
          <p:cNvSpPr/>
          <p:nvPr/>
        </p:nvSpPr>
        <p:spPr bwMode="auto">
          <a:xfrm>
            <a:off x="1784774" y="4965591"/>
            <a:ext cx="1848974" cy="1852654"/>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7" name="Oval 6"/>
          <p:cNvSpPr/>
          <p:nvPr/>
        </p:nvSpPr>
        <p:spPr bwMode="auto">
          <a:xfrm>
            <a:off x="4469027" y="4949689"/>
            <a:ext cx="1848974" cy="1852654"/>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8" name="Oval 7"/>
          <p:cNvSpPr/>
          <p:nvPr/>
        </p:nvSpPr>
        <p:spPr bwMode="auto">
          <a:xfrm>
            <a:off x="2086923" y="1208594"/>
            <a:ext cx="1848974" cy="1852654"/>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9" name="Oval 8"/>
          <p:cNvSpPr/>
          <p:nvPr/>
        </p:nvSpPr>
        <p:spPr bwMode="auto">
          <a:xfrm>
            <a:off x="4796122" y="1178657"/>
            <a:ext cx="1848974" cy="1852654"/>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4" name="&quot;No&quot; Symbol 3"/>
          <p:cNvSpPr/>
          <p:nvPr/>
        </p:nvSpPr>
        <p:spPr bwMode="auto">
          <a:xfrm>
            <a:off x="1915611" y="3125135"/>
            <a:ext cx="1802959" cy="1802959"/>
          </a:xfrm>
          <a:prstGeom prst="noSmoking">
            <a:avLst>
              <a:gd name="adj" fmla="val 513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1" name="&quot;No&quot; Symbol 10"/>
          <p:cNvSpPr/>
          <p:nvPr/>
        </p:nvSpPr>
        <p:spPr bwMode="auto">
          <a:xfrm>
            <a:off x="4717972" y="3076878"/>
            <a:ext cx="1802959" cy="1802959"/>
          </a:xfrm>
          <a:prstGeom prst="noSmoking">
            <a:avLst>
              <a:gd name="adj" fmla="val 513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2" name="TextBox 11"/>
          <p:cNvSpPr txBox="1"/>
          <p:nvPr/>
        </p:nvSpPr>
        <p:spPr>
          <a:xfrm>
            <a:off x="445476" y="3267797"/>
            <a:ext cx="1258678" cy="523220"/>
          </a:xfrm>
          <a:prstGeom prst="rect">
            <a:avLst/>
          </a:prstGeom>
          <a:noFill/>
        </p:spPr>
        <p:txBody>
          <a:bodyPr wrap="none" rtlCol="0">
            <a:spAutoFit/>
          </a:bodyPr>
          <a:lstStyle/>
          <a:p>
            <a:r>
              <a:rPr lang="en-US" sz="2800" b="1" dirty="0" smtClean="0">
                <a:latin typeface="Courier New" pitchFamily="49" charset="0"/>
                <a:cs typeface="Courier New" pitchFamily="49" charset="0"/>
              </a:rPr>
              <a:t>Win32</a:t>
            </a:r>
            <a:endParaRPr lang="en-US" sz="2800" b="1" dirty="0">
              <a:latin typeface="Courier New" pitchFamily="49" charset="0"/>
              <a:cs typeface="Courier New" pitchFamily="49" charset="0"/>
            </a:endParaRPr>
          </a:p>
        </p:txBody>
      </p:sp>
      <p:sp>
        <p:nvSpPr>
          <p:cNvPr id="13" name="TextBox 12"/>
          <p:cNvSpPr txBox="1"/>
          <p:nvPr/>
        </p:nvSpPr>
        <p:spPr>
          <a:xfrm>
            <a:off x="7186245" y="3267797"/>
            <a:ext cx="1043876" cy="523220"/>
          </a:xfrm>
          <a:prstGeom prst="rect">
            <a:avLst/>
          </a:prstGeom>
          <a:noFill/>
        </p:spPr>
        <p:txBody>
          <a:bodyPr wrap="none" rtlCol="0">
            <a:spAutoFit/>
          </a:bodyPr>
          <a:lstStyle/>
          <a:p>
            <a:r>
              <a:rPr lang="en-US" sz="2800" b="1" dirty="0" smtClean="0">
                <a:latin typeface="Courier New" pitchFamily="49" charset="0"/>
                <a:cs typeface="Courier New" pitchFamily="49" charset="0"/>
              </a:rPr>
              <a:t>OS X</a:t>
            </a:r>
            <a:endParaRPr lang="en-US" sz="2800" b="1" dirty="0">
              <a:latin typeface="Courier New" pitchFamily="49" charset="0"/>
              <a:cs typeface="Courier New" pitchFamily="49" charset="0"/>
            </a:endParaRPr>
          </a:p>
        </p:txBody>
      </p:sp>
    </p:spTree>
    <p:extLst>
      <p:ext uri="{BB962C8B-B14F-4D97-AF65-F5344CB8AC3E}">
        <p14:creationId xmlns:p14="http://schemas.microsoft.com/office/powerpoint/2010/main" val="5961457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 (cont.)</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a:solidFill>
                  <a:srgbClr val="00539B"/>
                </a:solidFill>
              </a:rPr>
              <a:t>Structures</a:t>
            </a:r>
          </a:p>
          <a:p>
            <a:pPr marL="742950" lvl="1" indent="-285750" fontAlgn="base">
              <a:spcBef>
                <a:spcPct val="20000"/>
              </a:spcBef>
              <a:spcAft>
                <a:spcPct val="0"/>
              </a:spcAft>
              <a:buFontTx/>
              <a:buChar char="–"/>
              <a:defRPr/>
            </a:pPr>
            <a:r>
              <a:rPr lang="en-US" sz="2000" kern="0" dirty="0"/>
              <a:t>At what offset are structures referenced?</a:t>
            </a:r>
          </a:p>
          <a:p>
            <a:pPr marL="1200150" lvl="2" indent="-285750" fontAlgn="base">
              <a:spcBef>
                <a:spcPct val="20000"/>
              </a:spcBef>
              <a:spcAft>
                <a:spcPct val="0"/>
              </a:spcAft>
              <a:buFontTx/>
              <a:buChar char="–"/>
              <a:defRPr/>
            </a:pPr>
            <a:r>
              <a:rPr lang="en-US" sz="2000" kern="0" dirty="0"/>
              <a:t>Element sizes</a:t>
            </a:r>
          </a:p>
          <a:p>
            <a:pPr marL="1200150" lvl="2" indent="-285750" fontAlgn="base">
              <a:spcBef>
                <a:spcPct val="20000"/>
              </a:spcBef>
              <a:spcAft>
                <a:spcPct val="0"/>
              </a:spcAft>
              <a:buFontTx/>
              <a:buChar char="–"/>
              <a:defRPr/>
            </a:pPr>
            <a:r>
              <a:rPr lang="en-US" sz="2000" kern="0" dirty="0"/>
              <a:t>Element types</a:t>
            </a:r>
          </a:p>
          <a:p>
            <a:pPr marL="742950" lvl="1" indent="-285750" fontAlgn="base">
              <a:spcBef>
                <a:spcPct val="20000"/>
              </a:spcBef>
              <a:spcAft>
                <a:spcPct val="0"/>
              </a:spcAft>
              <a:buFontTx/>
              <a:buChar char="–"/>
              <a:defRPr/>
            </a:pPr>
            <a:r>
              <a:rPr lang="en-US" sz="2000" kern="0" dirty="0"/>
              <a:t>To which functions are structures passed as arguments?</a:t>
            </a:r>
          </a:p>
          <a:p>
            <a:pPr marL="742950" lvl="1" indent="-285750" fontAlgn="base">
              <a:spcBef>
                <a:spcPct val="20000"/>
              </a:spcBef>
              <a:spcAft>
                <a:spcPct val="0"/>
              </a:spcAft>
              <a:buFontTx/>
              <a:buChar char="–"/>
              <a:defRPr/>
            </a:pPr>
            <a:r>
              <a:rPr lang="en-US" sz="2000" kern="0" dirty="0"/>
              <a:t>From which are they returned?</a:t>
            </a:r>
          </a:p>
          <a:p>
            <a:pPr marL="342900" lvl="0" indent="-342900" fontAlgn="base">
              <a:spcBef>
                <a:spcPct val="20000"/>
              </a:spcBef>
              <a:spcAft>
                <a:spcPct val="0"/>
              </a:spcAft>
              <a:buFontTx/>
              <a:buChar char="•"/>
              <a:defRPr/>
            </a:pPr>
            <a:endParaRPr lang="en-US" sz="2400" b="1" kern="0" dirty="0" smtClean="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IDA request for </a:t>
            </a:r>
            <a:r>
              <a:rPr lang="en-US" sz="2400" b="1" kern="0" dirty="0" err="1" smtClean="0">
                <a:solidFill>
                  <a:srgbClr val="00539B"/>
                </a:solidFill>
              </a:rPr>
              <a:t>Ilfak</a:t>
            </a:r>
            <a:endParaRPr lang="en-US" sz="2400" b="1" kern="0" dirty="0">
              <a:solidFill>
                <a:srgbClr val="00539B"/>
              </a:solidFill>
            </a:endParaRPr>
          </a:p>
          <a:p>
            <a:pPr marL="742950" lvl="1" indent="-285750" fontAlgn="base">
              <a:spcBef>
                <a:spcPct val="20000"/>
              </a:spcBef>
              <a:spcAft>
                <a:spcPct val="0"/>
              </a:spcAft>
              <a:buFontTx/>
              <a:buChar char="–"/>
              <a:defRPr/>
            </a:pPr>
            <a:r>
              <a:rPr lang="en-US" sz="2000" b="1" kern="0" dirty="0" smtClean="0"/>
              <a:t>Please</a:t>
            </a:r>
            <a:r>
              <a:rPr lang="en-US" sz="2000" kern="0" dirty="0" smtClean="0"/>
              <a:t> expose this to </a:t>
            </a:r>
            <a:r>
              <a:rPr lang="en-US" sz="2000" kern="0" dirty="0" err="1" smtClean="0"/>
              <a:t>idaapi</a:t>
            </a:r>
            <a:r>
              <a:rPr lang="en-US" sz="2000" kern="0" dirty="0" smtClean="0"/>
              <a:t>:</a:t>
            </a:r>
            <a:endParaRPr lang="en-US" sz="2000" kern="0" dirty="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p:txBody>
      </p:sp>
      <p:pic>
        <p:nvPicPr>
          <p:cNvPr id="5122" name="Picture 2" descr="C:\Users\aaron\Documents\Research\Presentations\CanSecWest 2011\img\structure_offse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672" y="3607785"/>
            <a:ext cx="3007091" cy="288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3543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 (cont.)</a:t>
            </a:r>
          </a:p>
        </p:txBody>
      </p:sp>
      <p:sp>
        <p:nvSpPr>
          <p:cNvPr id="8" name="TextBox 7"/>
          <p:cNvSpPr txBox="1"/>
          <p:nvPr/>
        </p:nvSpPr>
        <p:spPr>
          <a:xfrm>
            <a:off x="1582815" y="1728722"/>
            <a:ext cx="1258678" cy="523220"/>
          </a:xfrm>
          <a:prstGeom prst="rect">
            <a:avLst/>
          </a:prstGeom>
          <a:noFill/>
        </p:spPr>
        <p:txBody>
          <a:bodyPr wrap="none" rtlCol="0">
            <a:spAutoFit/>
          </a:bodyPr>
          <a:lstStyle/>
          <a:p>
            <a:r>
              <a:rPr lang="en-US" sz="2800" b="1" dirty="0" smtClean="0">
                <a:latin typeface="Courier New" pitchFamily="49" charset="0"/>
                <a:cs typeface="Courier New" pitchFamily="49" charset="0"/>
              </a:rPr>
              <a:t>Win32</a:t>
            </a:r>
            <a:endParaRPr lang="en-US" sz="2800" b="1" dirty="0">
              <a:latin typeface="Courier New" pitchFamily="49" charset="0"/>
              <a:cs typeface="Courier New" pitchFamily="49" charset="0"/>
            </a:endParaRPr>
          </a:p>
        </p:txBody>
      </p:sp>
      <p:sp>
        <p:nvSpPr>
          <p:cNvPr id="9" name="TextBox 8"/>
          <p:cNvSpPr txBox="1"/>
          <p:nvPr/>
        </p:nvSpPr>
        <p:spPr>
          <a:xfrm>
            <a:off x="6170245" y="1698427"/>
            <a:ext cx="1043876" cy="523220"/>
          </a:xfrm>
          <a:prstGeom prst="rect">
            <a:avLst/>
          </a:prstGeom>
          <a:noFill/>
        </p:spPr>
        <p:txBody>
          <a:bodyPr wrap="none" rtlCol="0">
            <a:spAutoFit/>
          </a:bodyPr>
          <a:lstStyle/>
          <a:p>
            <a:r>
              <a:rPr lang="en-US" sz="2800" b="1" dirty="0" smtClean="0">
                <a:latin typeface="Courier New" pitchFamily="49" charset="0"/>
                <a:cs typeface="Courier New" pitchFamily="49" charset="0"/>
              </a:rPr>
              <a:t>OS X</a:t>
            </a:r>
            <a:endParaRPr lang="en-US" sz="2800" b="1" dirty="0">
              <a:latin typeface="Courier New" pitchFamily="49" charset="0"/>
              <a:cs typeface="Courier New" pitchFamily="49" charset="0"/>
            </a:endParaRPr>
          </a:p>
        </p:txBody>
      </p:sp>
      <p:pic>
        <p:nvPicPr>
          <p:cNvPr id="10" name="Picture 2" descr="C:\Users\aaron\Documents\Research\Presentations\CanSecWest 2011\img\macoffs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556" y="2708238"/>
            <a:ext cx="4292600" cy="3149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aaron\Documents\Research\Presentations\CanSecWest 2011\img\winoffs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14" y="3148831"/>
            <a:ext cx="43497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010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aron\Documents\Research\Presentations\CanSecWest 2011\img\macoffs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556" y="2708238"/>
            <a:ext cx="4292600" cy="3149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aron\Documents\Research\Presentations\CanSecWest 2011\img\winoffs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14" y="3148831"/>
            <a:ext cx="434975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 (cont.)</a:t>
            </a:r>
          </a:p>
        </p:txBody>
      </p:sp>
      <p:sp>
        <p:nvSpPr>
          <p:cNvPr id="13" name="Rectangle 12"/>
          <p:cNvSpPr/>
          <p:nvPr/>
        </p:nvSpPr>
        <p:spPr bwMode="auto">
          <a:xfrm>
            <a:off x="2133822" y="3737612"/>
            <a:ext cx="1508147" cy="225451"/>
          </a:xfrm>
          <a:prstGeom prst="rect">
            <a:avLst/>
          </a:prstGeom>
          <a:solidFill>
            <a:srgbClr val="FF0000">
              <a:alpha val="26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4" name="Rectangle 13"/>
          <p:cNvSpPr/>
          <p:nvPr/>
        </p:nvSpPr>
        <p:spPr bwMode="auto">
          <a:xfrm>
            <a:off x="6637326" y="3490011"/>
            <a:ext cx="1508147" cy="225451"/>
          </a:xfrm>
          <a:prstGeom prst="rect">
            <a:avLst/>
          </a:prstGeom>
          <a:solidFill>
            <a:srgbClr val="FF0000">
              <a:alpha val="26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5" name="Rectangle 14"/>
          <p:cNvSpPr/>
          <p:nvPr/>
        </p:nvSpPr>
        <p:spPr bwMode="auto">
          <a:xfrm>
            <a:off x="2167149" y="4640289"/>
            <a:ext cx="1508147" cy="225451"/>
          </a:xfrm>
          <a:prstGeom prst="rect">
            <a:avLst/>
          </a:prstGeom>
          <a:solidFill>
            <a:srgbClr val="FF0000">
              <a:alpha val="26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6" name="Rectangle 15"/>
          <p:cNvSpPr/>
          <p:nvPr/>
        </p:nvSpPr>
        <p:spPr bwMode="auto">
          <a:xfrm>
            <a:off x="6637326" y="4190205"/>
            <a:ext cx="1508147" cy="225451"/>
          </a:xfrm>
          <a:prstGeom prst="rect">
            <a:avLst/>
          </a:prstGeom>
          <a:solidFill>
            <a:srgbClr val="FF0000">
              <a:alpha val="26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7" name="TextBox 16"/>
          <p:cNvSpPr txBox="1"/>
          <p:nvPr/>
        </p:nvSpPr>
        <p:spPr>
          <a:xfrm>
            <a:off x="1582815" y="1728722"/>
            <a:ext cx="1258678" cy="523220"/>
          </a:xfrm>
          <a:prstGeom prst="rect">
            <a:avLst/>
          </a:prstGeom>
          <a:noFill/>
        </p:spPr>
        <p:txBody>
          <a:bodyPr wrap="none" rtlCol="0">
            <a:spAutoFit/>
          </a:bodyPr>
          <a:lstStyle/>
          <a:p>
            <a:r>
              <a:rPr lang="en-US" sz="2800" b="1" dirty="0" smtClean="0">
                <a:latin typeface="Courier New" pitchFamily="49" charset="0"/>
                <a:cs typeface="Courier New" pitchFamily="49" charset="0"/>
              </a:rPr>
              <a:t>Win32</a:t>
            </a:r>
            <a:endParaRPr lang="en-US" sz="2800" b="1" dirty="0">
              <a:latin typeface="Courier New" pitchFamily="49" charset="0"/>
              <a:cs typeface="Courier New" pitchFamily="49" charset="0"/>
            </a:endParaRPr>
          </a:p>
        </p:txBody>
      </p:sp>
      <p:sp>
        <p:nvSpPr>
          <p:cNvPr id="18" name="TextBox 17"/>
          <p:cNvSpPr txBox="1"/>
          <p:nvPr/>
        </p:nvSpPr>
        <p:spPr>
          <a:xfrm>
            <a:off x="6170245" y="1698427"/>
            <a:ext cx="1043876" cy="523220"/>
          </a:xfrm>
          <a:prstGeom prst="rect">
            <a:avLst/>
          </a:prstGeom>
          <a:noFill/>
        </p:spPr>
        <p:txBody>
          <a:bodyPr wrap="none" rtlCol="0">
            <a:spAutoFit/>
          </a:bodyPr>
          <a:lstStyle/>
          <a:p>
            <a:r>
              <a:rPr lang="en-US" sz="2800" b="1" dirty="0" smtClean="0">
                <a:latin typeface="Courier New" pitchFamily="49" charset="0"/>
                <a:cs typeface="Courier New" pitchFamily="49" charset="0"/>
              </a:rPr>
              <a:t>OS X</a:t>
            </a:r>
            <a:endParaRPr lang="en-US" sz="2800" b="1" dirty="0">
              <a:latin typeface="Courier New" pitchFamily="49" charset="0"/>
              <a:cs typeface="Courier New" pitchFamily="49" charset="0"/>
            </a:endParaRPr>
          </a:p>
        </p:txBody>
      </p:sp>
    </p:spTree>
    <p:extLst>
      <p:ext uri="{BB962C8B-B14F-4D97-AF65-F5344CB8AC3E}">
        <p14:creationId xmlns:p14="http://schemas.microsoft.com/office/powerpoint/2010/main" val="30910735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304800" y="1266105"/>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Loops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How many loops </a:t>
            </a:r>
            <a:endParaRPr lang="en-US" sz="2000" kern="0" dirty="0"/>
          </a:p>
          <a:p>
            <a:pPr marL="742950" lvl="1" indent="-285750" fontAlgn="base">
              <a:spcBef>
                <a:spcPct val="20000"/>
              </a:spcBef>
              <a:spcAft>
                <a:spcPct val="0"/>
              </a:spcAft>
              <a:buFontTx/>
              <a:buChar char="–"/>
              <a:defRPr/>
            </a:pPr>
            <a:r>
              <a:rPr lang="en-US" sz="2000" kern="0" dirty="0" smtClean="0"/>
              <a:t>Nesting hierarchy</a:t>
            </a:r>
            <a:endParaRPr lang="en-US" sz="2000" kern="0" dirty="0"/>
          </a:p>
        </p:txBody>
      </p:sp>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 (cont.)</a:t>
            </a:r>
          </a:p>
        </p:txBody>
      </p:sp>
      <p:pic>
        <p:nvPicPr>
          <p:cNvPr id="4" name="Picture 2" descr="C:\Users\aaron\Documents\Research\Presentations\CanSecWest 2011\img\winloo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529" y="2213578"/>
            <a:ext cx="1921303" cy="4274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aron\Documents\Research\Presentations\CanSecWest 2011\img\macloo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6428" y="2202314"/>
            <a:ext cx="2069143" cy="42205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91870" y="3414130"/>
            <a:ext cx="1823270" cy="523220"/>
          </a:xfrm>
          <a:prstGeom prst="rect">
            <a:avLst/>
          </a:prstGeom>
          <a:noFill/>
        </p:spPr>
        <p:txBody>
          <a:bodyPr wrap="square" rtlCol="0">
            <a:spAutoFit/>
          </a:bodyPr>
          <a:lstStyle/>
          <a:p>
            <a:r>
              <a:rPr lang="en-US" sz="2800" b="1" dirty="0" smtClean="0">
                <a:latin typeface="Courier New" pitchFamily="49" charset="0"/>
                <a:cs typeface="Courier New" pitchFamily="49" charset="0"/>
              </a:rPr>
              <a:t>Win32</a:t>
            </a:r>
            <a:endParaRPr lang="en-US" sz="2800" b="1" dirty="0">
              <a:latin typeface="Courier New" pitchFamily="49" charset="0"/>
              <a:cs typeface="Courier New" pitchFamily="49" charset="0"/>
            </a:endParaRPr>
          </a:p>
        </p:txBody>
      </p:sp>
      <p:sp>
        <p:nvSpPr>
          <p:cNvPr id="7" name="TextBox 6"/>
          <p:cNvSpPr txBox="1"/>
          <p:nvPr/>
        </p:nvSpPr>
        <p:spPr>
          <a:xfrm>
            <a:off x="7637248" y="3414130"/>
            <a:ext cx="1967872" cy="523220"/>
          </a:xfrm>
          <a:prstGeom prst="rect">
            <a:avLst/>
          </a:prstGeom>
          <a:noFill/>
        </p:spPr>
        <p:txBody>
          <a:bodyPr wrap="square" rtlCol="0">
            <a:spAutoFit/>
          </a:bodyPr>
          <a:lstStyle/>
          <a:p>
            <a:r>
              <a:rPr lang="en-US" sz="2800" b="1" dirty="0" smtClean="0">
                <a:latin typeface="Courier New" pitchFamily="49" charset="0"/>
                <a:cs typeface="Courier New" pitchFamily="49" charset="0"/>
              </a:rPr>
              <a:t>OS X</a:t>
            </a:r>
            <a:endParaRPr lang="en-US" sz="2800" b="1" dirty="0">
              <a:latin typeface="Courier New" pitchFamily="49" charset="0"/>
              <a:cs typeface="Courier New" pitchFamily="49" charset="0"/>
            </a:endParaRPr>
          </a:p>
        </p:txBody>
      </p:sp>
    </p:spTree>
    <p:extLst>
      <p:ext uri="{BB962C8B-B14F-4D97-AF65-F5344CB8AC3E}">
        <p14:creationId xmlns:p14="http://schemas.microsoft.com/office/powerpoint/2010/main" val="9179567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a:solidFill>
                  <a:srgbClr val="00539B"/>
                </a:solidFill>
              </a:rPr>
              <a:t>First Step</a:t>
            </a:r>
          </a:p>
          <a:p>
            <a:pPr marL="742950" lvl="1" indent="-285750" fontAlgn="base">
              <a:spcBef>
                <a:spcPct val="20000"/>
              </a:spcBef>
              <a:spcAft>
                <a:spcPct val="0"/>
              </a:spcAft>
              <a:buFontTx/>
              <a:buChar char="–"/>
              <a:defRPr/>
            </a:pPr>
            <a:r>
              <a:rPr lang="en-US" sz="2000" kern="0" dirty="0"/>
              <a:t>The easiest “anchor” was a call to a known </a:t>
            </a:r>
            <a:r>
              <a:rPr lang="en-US" sz="2000" kern="0" dirty="0" err="1"/>
              <a:t>libc</a:t>
            </a:r>
            <a:r>
              <a:rPr lang="en-US" sz="2000" kern="0" dirty="0"/>
              <a:t> function</a:t>
            </a:r>
          </a:p>
          <a:p>
            <a:pPr marL="1200150" lvl="2" indent="-285750" fontAlgn="base">
              <a:spcBef>
                <a:spcPct val="20000"/>
              </a:spcBef>
              <a:spcAft>
                <a:spcPct val="0"/>
              </a:spcAft>
              <a:buFontTx/>
              <a:buChar char="–"/>
              <a:defRPr/>
            </a:pPr>
            <a:r>
              <a:rPr lang="en-US" sz="2000" kern="0" dirty="0"/>
              <a:t>Then we could begin applying the previously mentioned </a:t>
            </a:r>
            <a:r>
              <a:rPr lang="en-US" sz="2000" kern="0" dirty="0" smtClean="0"/>
              <a:t>traits</a:t>
            </a:r>
            <a:endParaRPr lang="en-US" sz="2000" kern="0" dirty="0"/>
          </a:p>
          <a:p>
            <a:pPr marL="342900" lvl="0" indent="-342900" fontAlgn="base">
              <a:spcBef>
                <a:spcPct val="20000"/>
              </a:spcBef>
              <a:spcAft>
                <a:spcPct val="0"/>
              </a:spcAft>
              <a:buFontTx/>
              <a:buChar char="•"/>
              <a:defRPr/>
            </a:pPr>
            <a:r>
              <a:rPr lang="en-US" sz="2400" b="1" kern="0" dirty="0" smtClean="0">
                <a:solidFill>
                  <a:srgbClr val="00539B"/>
                </a:solidFill>
              </a:rPr>
              <a:t>Success!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err="1" smtClean="0"/>
              <a:t>imMemHandleNew</a:t>
            </a:r>
            <a:endParaRPr lang="en-US" sz="2000" kern="0" dirty="0"/>
          </a:p>
          <a:p>
            <a:pPr marL="742950" lvl="1" indent="-285750" fontAlgn="base">
              <a:spcBef>
                <a:spcPct val="20000"/>
              </a:spcBef>
              <a:spcAft>
                <a:spcPct val="0"/>
              </a:spcAft>
              <a:buFontTx/>
              <a:buChar char="–"/>
              <a:defRPr/>
            </a:pPr>
            <a:r>
              <a:rPr lang="en-US" sz="2000" kern="0" dirty="0" err="1" smtClean="0"/>
              <a:t>imMemHandleLock</a:t>
            </a:r>
            <a:r>
              <a:rPr lang="en-US" sz="2000" kern="0" dirty="0" smtClean="0"/>
              <a:t>/Unlock</a:t>
            </a:r>
          </a:p>
          <a:p>
            <a:pPr marL="742950" lvl="1" indent="-285750" fontAlgn="base">
              <a:spcBef>
                <a:spcPct val="20000"/>
              </a:spcBef>
              <a:spcAft>
                <a:spcPct val="0"/>
              </a:spcAft>
              <a:buFontTx/>
              <a:buChar char="–"/>
              <a:defRPr/>
            </a:pPr>
            <a:r>
              <a:rPr lang="en-US" sz="2000" dirty="0" err="1"/>
              <a:t>imMemHandleGetSize</a:t>
            </a:r>
            <a:r>
              <a:rPr lang="en-US" sz="2000" dirty="0"/>
              <a:t> </a:t>
            </a:r>
            <a:endParaRPr lang="en-US" sz="2000" kern="0" dirty="0" smtClean="0"/>
          </a:p>
          <a:p>
            <a:pPr marL="742950" lvl="1" indent="-285750" fontAlgn="base">
              <a:spcBef>
                <a:spcPct val="20000"/>
              </a:spcBef>
              <a:spcAft>
                <a:spcPct val="0"/>
              </a:spcAft>
              <a:buFontTx/>
              <a:buChar char="–"/>
              <a:defRPr/>
            </a:pPr>
            <a:r>
              <a:rPr lang="en-US" sz="2000" kern="0" dirty="0" err="1" smtClean="0"/>
              <a:t>imBufferNew</a:t>
            </a:r>
            <a:endParaRPr lang="en-US" sz="2000" kern="0" dirty="0" smtClean="0"/>
          </a:p>
          <a:p>
            <a:pPr marL="742950" lvl="1" indent="-285750" fontAlgn="base">
              <a:spcBef>
                <a:spcPct val="20000"/>
              </a:spcBef>
              <a:spcAft>
                <a:spcPct val="0"/>
              </a:spcAft>
              <a:buFontTx/>
              <a:buChar char="–"/>
              <a:defRPr/>
            </a:pPr>
            <a:r>
              <a:rPr lang="en-US" sz="2000" kern="0" dirty="0" err="1" smtClean="0"/>
              <a:t>imMemCopy</a:t>
            </a:r>
            <a:endParaRPr lang="en-US" sz="2000" kern="0" dirty="0" smtClean="0"/>
          </a:p>
          <a:p>
            <a:pPr marL="742950" lvl="1" indent="-285750" fontAlgn="base">
              <a:spcBef>
                <a:spcPct val="20000"/>
              </a:spcBef>
              <a:spcAft>
                <a:spcPct val="0"/>
              </a:spcAft>
              <a:buFontTx/>
              <a:buChar char="–"/>
              <a:defRPr/>
            </a:pPr>
            <a:r>
              <a:rPr lang="en-US" sz="2000" kern="0" dirty="0" err="1" smtClean="0"/>
              <a:t>imStreamRead</a:t>
            </a:r>
            <a:endParaRPr lang="en-US" sz="2000" kern="0" dirty="0" smtClean="0"/>
          </a:p>
          <a:p>
            <a:pPr marL="742950" lvl="1" indent="-285750" fontAlgn="base">
              <a:spcBef>
                <a:spcPct val="20000"/>
              </a:spcBef>
              <a:spcAft>
                <a:spcPct val="0"/>
              </a:spcAft>
              <a:buFontTx/>
              <a:buChar char="–"/>
              <a:defRPr/>
            </a:pPr>
            <a:r>
              <a:rPr lang="en-US" sz="2000" kern="0" dirty="0" err="1" smtClean="0"/>
              <a:t>MemPoolInitFS</a:t>
            </a:r>
            <a:endParaRPr lang="en-US" sz="2000" kern="0" dirty="0" smtClean="0"/>
          </a:p>
          <a:p>
            <a:pPr marL="742950" lvl="1" indent="-285750" fontAlgn="base">
              <a:spcBef>
                <a:spcPct val="20000"/>
              </a:spcBef>
              <a:spcAft>
                <a:spcPct val="0"/>
              </a:spcAft>
              <a:buFontTx/>
              <a:buChar char="–"/>
              <a:defRPr/>
            </a:pPr>
            <a:r>
              <a:rPr lang="en-US" sz="2000" dirty="0" err="1"/>
              <a:t>MemPoolSetBlockSizeFS</a:t>
            </a:r>
            <a:endParaRPr lang="en-US" sz="2000" kern="0" dirty="0" smtClean="0"/>
          </a:p>
          <a:p>
            <a:pPr marL="742950" lvl="1" indent="-285750" fontAlgn="base">
              <a:spcBef>
                <a:spcPct val="20000"/>
              </a:spcBef>
              <a:spcAft>
                <a:spcPct val="0"/>
              </a:spcAft>
              <a:buFontTx/>
              <a:buChar char="–"/>
              <a:defRPr/>
            </a:pPr>
            <a:r>
              <a:rPr lang="en-US" sz="2000" kern="0" dirty="0" err="1" smtClean="0"/>
              <a:t>MemPoolPreAllocateHandles</a:t>
            </a:r>
            <a:endParaRPr lang="en-US" sz="2000" kern="0" dirty="0" smtClean="0"/>
          </a:p>
          <a:p>
            <a:pPr marL="742950" lvl="1" indent="-285750" fontAlgn="base">
              <a:spcBef>
                <a:spcPct val="20000"/>
              </a:spcBef>
              <a:spcAft>
                <a:spcPct val="0"/>
              </a:spcAft>
              <a:buFontTx/>
              <a:buChar char="–"/>
              <a:defRPr/>
            </a:pPr>
            <a:r>
              <a:rPr lang="en-US" sz="2000" kern="0" dirty="0" smtClean="0"/>
              <a:t>…</a:t>
            </a:r>
          </a:p>
          <a:p>
            <a:pPr marL="742950" lvl="1" indent="-285750" fontAlgn="base">
              <a:spcBef>
                <a:spcPct val="20000"/>
              </a:spcBef>
              <a:spcAft>
                <a:spcPct val="0"/>
              </a:spcAft>
              <a:buFontTx/>
              <a:buChar char="–"/>
              <a:defRPr/>
            </a:pPr>
            <a:endParaRPr lang="en-US" sz="2000" kern="0" dirty="0"/>
          </a:p>
          <a:p>
            <a:pPr marL="285750"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p:txBody>
      </p:sp>
      <p:sp>
        <p:nvSpPr>
          <p:cNvPr id="4"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 (cont.)</a:t>
            </a:r>
          </a:p>
        </p:txBody>
      </p:sp>
    </p:spTree>
    <p:extLst>
      <p:ext uri="{BB962C8B-B14F-4D97-AF65-F5344CB8AC3E}">
        <p14:creationId xmlns:p14="http://schemas.microsoft.com/office/powerpoint/2010/main" val="36112457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Back to </a:t>
            </a:r>
            <a:r>
              <a:rPr lang="en-US" sz="2600" b="1" kern="0" noProof="0" dirty="0" err="1" smtClean="0">
                <a:latin typeface="+mj-lt"/>
                <a:ea typeface="+mj-ea"/>
                <a:cs typeface="+mj-cs"/>
              </a:rPr>
              <a:t>SmartHeap</a:t>
            </a:r>
            <a:endParaRPr lang="en-US" sz="2600" b="1" kern="0" noProof="0" dirty="0" smtClean="0">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Reversing with limited symbols is better than none</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We noticed a lot of references to handles in the symbols</a:t>
            </a:r>
          </a:p>
          <a:p>
            <a:pPr marL="1200150" lvl="2" indent="-285750" fontAlgn="base">
              <a:spcBef>
                <a:spcPct val="20000"/>
              </a:spcBef>
              <a:spcAft>
                <a:spcPct val="0"/>
              </a:spcAft>
              <a:buFontTx/>
              <a:buChar char="–"/>
              <a:defRPr/>
            </a:pPr>
            <a:r>
              <a:rPr lang="en-US" sz="2000" kern="0" dirty="0" err="1" smtClean="0"/>
              <a:t>SmartHeap</a:t>
            </a:r>
            <a:r>
              <a:rPr lang="en-US" sz="2000" kern="0" dirty="0" smtClean="0"/>
              <a:t> has the handle-based API</a:t>
            </a:r>
            <a:endParaRPr lang="en-US" sz="2000" kern="0" dirty="0"/>
          </a:p>
          <a:p>
            <a:pPr marL="1200150" lvl="2" indent="-285750" fontAlgn="base">
              <a:spcBef>
                <a:spcPct val="20000"/>
              </a:spcBef>
              <a:spcAft>
                <a:spcPct val="0"/>
              </a:spcAft>
              <a:buFontTx/>
              <a:buChar char="–"/>
              <a:defRPr/>
            </a:pPr>
            <a:r>
              <a:rPr lang="en-US" sz="2000" kern="0" dirty="0" smtClean="0"/>
              <a:t>So, we returned to the audit assuming it use that API</a:t>
            </a:r>
          </a:p>
          <a:p>
            <a:pPr marL="1200150" lvl="2"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r>
              <a:rPr lang="en-US" sz="2400" b="1" kern="0" dirty="0" smtClean="0">
                <a:solidFill>
                  <a:srgbClr val="00539B"/>
                </a:solidFill>
              </a:rPr>
              <a:t>This allowed us to match function prototypes from the documentation</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a:hlinkClick r:id="rId3"/>
              </a:rPr>
              <a:t>http://</a:t>
            </a:r>
            <a:r>
              <a:rPr lang="en-US" sz="2000" kern="0" dirty="0" smtClean="0">
                <a:hlinkClick r:id="rId3"/>
              </a:rPr>
              <a:t>www.microquill.com/kb/docs/04_api.html</a:t>
            </a: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p:txBody>
      </p:sp>
      <p:sp>
        <p:nvSpPr>
          <p:cNvPr id="4" name="Rectangle 3"/>
          <p:cNvSpPr/>
          <p:nvPr/>
        </p:nvSpPr>
        <p:spPr>
          <a:xfrm>
            <a:off x="715108" y="4753597"/>
            <a:ext cx="8030308" cy="1631216"/>
          </a:xfrm>
          <a:prstGeom prst="rect">
            <a:avLst/>
          </a:prstGeom>
        </p:spPr>
        <p:txBody>
          <a:bodyPr wrap="square">
            <a:spAutoFit/>
          </a:bodyPr>
          <a:lstStyle/>
          <a:p>
            <a:r>
              <a:rPr lang="en-US" sz="2000" b="1" dirty="0">
                <a:latin typeface="Courier New" pitchFamily="49" charset="0"/>
                <a:cs typeface="Courier New" pitchFamily="49" charset="0"/>
              </a:rPr>
              <a:t>MEM_POOL </a:t>
            </a:r>
            <a:r>
              <a:rPr lang="en-US" sz="2000" b="1" dirty="0" err="1">
                <a:latin typeface="Courier New" pitchFamily="49" charset="0"/>
                <a:cs typeface="Courier New" pitchFamily="49" charset="0"/>
              </a:rPr>
              <a:t>MemPoolInitFS</a:t>
            </a:r>
            <a:r>
              <a:rPr lang="en-US" sz="2000" b="1" dirty="0">
                <a:latin typeface="Courier New" pitchFamily="49" charset="0"/>
                <a:cs typeface="Courier New" pitchFamily="49" charset="0"/>
              </a:rPr>
              <a:t>(unsigned short </a:t>
            </a:r>
            <a:r>
              <a:rPr lang="en-US" sz="2000" b="1" dirty="0" err="1">
                <a:latin typeface="Courier New" pitchFamily="49" charset="0"/>
                <a:cs typeface="Courier New" pitchFamily="49" charset="0"/>
              </a:rPr>
              <a:t>blockSize</a:t>
            </a:r>
            <a:r>
              <a:rPr lang="en-US" sz="2000" b="1" dirty="0">
                <a:latin typeface="Courier New" pitchFamily="49" charset="0"/>
                <a:cs typeface="Courier New" pitchFamily="49" charset="0"/>
              </a:rPr>
              <a:t>, </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unsigned long </a:t>
            </a:r>
            <a:r>
              <a:rPr lang="en-US" sz="2000" b="1" dirty="0" err="1">
                <a:latin typeface="Courier New" pitchFamily="49" charset="0"/>
                <a:cs typeface="Courier New" pitchFamily="49" charset="0"/>
              </a:rPr>
              <a:t>blockCount</a:t>
            </a:r>
            <a:r>
              <a:rPr lang="en-US" sz="2000" b="1" dirty="0">
                <a:latin typeface="Courier New" pitchFamily="49" charset="0"/>
                <a:cs typeface="Courier New" pitchFamily="49" charset="0"/>
              </a:rPr>
              <a:t>, unsigned flags</a:t>
            </a:r>
            <a:r>
              <a:rPr lang="en-US" sz="2000" b="1" dirty="0" smtClean="0">
                <a:latin typeface="Courier New" pitchFamily="49" charset="0"/>
                <a:cs typeface="Courier New" pitchFamily="49" charset="0"/>
              </a:rPr>
              <a:t>);</a:t>
            </a:r>
          </a:p>
          <a:p>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unsigned long </a:t>
            </a:r>
            <a:r>
              <a:rPr lang="en-US" sz="2000" b="1" dirty="0" err="1">
                <a:latin typeface="Courier New" pitchFamily="49" charset="0"/>
                <a:cs typeface="Courier New" pitchFamily="49" charset="0"/>
              </a:rPr>
              <a:t>MemPoolPreAllocateHandles</a:t>
            </a:r>
            <a:r>
              <a:rPr lang="en-US" sz="2000" b="1" dirty="0">
                <a:latin typeface="Courier New" pitchFamily="49" charset="0"/>
                <a:cs typeface="Courier New" pitchFamily="49" charset="0"/>
              </a:rPr>
              <a:t>(</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MEM_POOL pool, unsigned long </a:t>
            </a:r>
            <a:r>
              <a:rPr lang="en-US" sz="2000" b="1" dirty="0" err="1">
                <a:latin typeface="Courier New" pitchFamily="49" charset="0"/>
                <a:cs typeface="Courier New" pitchFamily="49" charset="0"/>
              </a:rPr>
              <a:t>handleCount</a:t>
            </a:r>
            <a:r>
              <a:rPr lang="en-US" sz="2000" b="1" dirty="0">
                <a:latin typeface="Courier New" pitchFamily="49" charset="0"/>
                <a:cs typeface="Courier New" pitchFamily="49" charset="0"/>
              </a:rPr>
              <a:t>);</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40725699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Back to </a:t>
            </a:r>
            <a:r>
              <a:rPr lang="en-US" sz="2600" b="1" kern="0" noProof="0" dirty="0" err="1" smtClean="0">
                <a:latin typeface="+mj-lt"/>
                <a:ea typeface="+mj-ea"/>
                <a:cs typeface="+mj-cs"/>
              </a:rPr>
              <a:t>SmartHeap</a:t>
            </a:r>
            <a:r>
              <a:rPr lang="en-US" sz="2600" b="1" kern="0" noProof="0" dirty="0" smtClean="0">
                <a:latin typeface="+mj-lt"/>
                <a:ea typeface="+mj-ea"/>
                <a:cs typeface="+mj-cs"/>
              </a:rPr>
              <a:t> (cont.)</a:t>
            </a:r>
          </a:p>
        </p:txBody>
      </p:sp>
      <p:pic>
        <p:nvPicPr>
          <p:cNvPr id="3076" name="Picture 4" descr="C:\Users\aaron\Documents\Research\Presentations\CanSecWest 2011\img\MemPoolPreAllocateHand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27" y="1432947"/>
            <a:ext cx="8733373" cy="21152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txBox="1">
            <a:spLocks noChangeArrowheads="1"/>
          </p:cNvSpPr>
          <p:nvPr/>
        </p:nvSpPr>
        <p:spPr>
          <a:xfrm>
            <a:off x="250092" y="4196862"/>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These prototypes helped identify the global values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They were pointers to fixed-size memory pools</a:t>
            </a:r>
            <a:endParaRPr lang="en-US" sz="2000" kern="0" dirty="0"/>
          </a:p>
        </p:txBody>
      </p:sp>
    </p:spTree>
    <p:extLst>
      <p:ext uri="{BB962C8B-B14F-4D97-AF65-F5344CB8AC3E}">
        <p14:creationId xmlns:p14="http://schemas.microsoft.com/office/powerpoint/2010/main" val="3816279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Verifying the Old Fashioned Way™</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a:solidFill>
                  <a:srgbClr val="00539B"/>
                </a:solidFill>
              </a:rPr>
              <a:t>Reviewing ZDI bugs is time-sensitive</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a:t>Researchers expect at most a 3 week turnaround</a:t>
            </a:r>
          </a:p>
          <a:p>
            <a:pPr marL="742950" lvl="1" indent="-285750" fontAlgn="base">
              <a:spcBef>
                <a:spcPct val="20000"/>
              </a:spcBef>
              <a:spcAft>
                <a:spcPct val="0"/>
              </a:spcAft>
              <a:buFontTx/>
              <a:buChar char="–"/>
              <a:defRPr/>
            </a:pPr>
            <a:r>
              <a:rPr lang="en-US" sz="2400" kern="0" dirty="0"/>
              <a:t>We receive upwards of 30 </a:t>
            </a:r>
            <a:r>
              <a:rPr lang="en-US" sz="2400" kern="0" dirty="0" err="1"/>
              <a:t>vuln</a:t>
            </a:r>
            <a:r>
              <a:rPr lang="en-US" sz="2400" kern="0" dirty="0"/>
              <a:t> submissions per week</a:t>
            </a:r>
          </a:p>
          <a:p>
            <a:pPr marL="1200150" lvl="2" indent="-285750" fontAlgn="base">
              <a:spcBef>
                <a:spcPct val="20000"/>
              </a:spcBef>
              <a:spcAft>
                <a:spcPct val="0"/>
              </a:spcAft>
              <a:buFontTx/>
              <a:buChar char="–"/>
              <a:defRPr/>
            </a:pPr>
            <a:r>
              <a:rPr lang="en-US" sz="2400" kern="0" dirty="0"/>
              <a:t>How can I verify this quickly?</a:t>
            </a:r>
          </a:p>
          <a:p>
            <a:pPr marL="285750"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The faulting instruction is not necessarily useful</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Heap corruption often manifests itself in numerous ways</a:t>
            </a:r>
            <a:endParaRPr lang="en-US" sz="2400" kern="0" dirty="0"/>
          </a:p>
          <a:p>
            <a:pPr marL="742950" lvl="1" indent="-285750" fontAlgn="base">
              <a:spcBef>
                <a:spcPct val="20000"/>
              </a:spcBef>
              <a:spcAft>
                <a:spcPct val="0"/>
              </a:spcAft>
              <a:buFontTx/>
              <a:buChar char="–"/>
              <a:defRPr/>
            </a:pPr>
            <a:r>
              <a:rPr lang="en-US" sz="2400" kern="0" dirty="0" smtClean="0"/>
              <a:t>Many crashes are not indicative of the original bug</a:t>
            </a:r>
            <a:endParaRPr lang="en-US" sz="2400" kern="0" dirty="0"/>
          </a:p>
          <a:p>
            <a:pPr marL="1200150" lvl="2" indent="-285750" fontAlgn="base">
              <a:spcBef>
                <a:spcPct val="20000"/>
              </a:spcBef>
              <a:spcAft>
                <a:spcPct val="0"/>
              </a:spcAft>
              <a:buFontTx/>
              <a:buChar char="–"/>
              <a:defRPr/>
            </a:pPr>
            <a:r>
              <a:rPr lang="en-US" sz="2400" kern="0" dirty="0" smtClean="0"/>
              <a:t>Red herrings</a:t>
            </a:r>
          </a:p>
          <a:p>
            <a:pPr marL="742950" lvl="1" indent="-285750" fontAlgn="base">
              <a:spcBef>
                <a:spcPct val="20000"/>
              </a:spcBef>
              <a:spcAft>
                <a:spcPct val="0"/>
              </a:spcAft>
              <a:buFontTx/>
              <a:buChar char="–"/>
              <a:defRPr/>
            </a:pPr>
            <a:r>
              <a:rPr lang="en-US" sz="2400" kern="0" dirty="0" smtClean="0"/>
              <a:t>We need</a:t>
            </a:r>
            <a:r>
              <a:rPr lang="en-US" sz="2400" b="1" kern="0" dirty="0" smtClean="0"/>
              <a:t> </a:t>
            </a:r>
            <a:r>
              <a:rPr lang="en-US" sz="2400" kern="0" dirty="0" smtClean="0"/>
              <a:t>to </a:t>
            </a:r>
            <a:r>
              <a:rPr lang="en-US" sz="2400" b="1" kern="0" dirty="0" smtClean="0"/>
              <a:t>ensure</a:t>
            </a:r>
            <a:r>
              <a:rPr lang="en-US" sz="2400" kern="0" dirty="0" smtClean="0"/>
              <a:t> we don’t buy the same bug twice</a:t>
            </a:r>
            <a:endParaRPr lang="en-US" sz="2400" kern="0" dirty="0"/>
          </a:p>
          <a:p>
            <a:pPr marL="285750" indent="-285750" fontAlgn="base">
              <a:spcBef>
                <a:spcPct val="20000"/>
              </a:spcBef>
              <a:spcAft>
                <a:spcPct val="0"/>
              </a:spcAft>
              <a:buFontTx/>
              <a:buChar char="–"/>
              <a:defRPr/>
            </a:pPr>
            <a:endParaRPr lang="en-US" sz="2400" kern="0" dirty="0"/>
          </a:p>
          <a:p>
            <a:pPr marL="742950" lvl="1" indent="-285750" fontAlgn="base">
              <a:spcBef>
                <a:spcPct val="20000"/>
              </a:spcBef>
              <a:spcAft>
                <a:spcPct val="0"/>
              </a:spcAft>
              <a:buFontTx/>
              <a:buChar char="–"/>
              <a:defRPr/>
            </a:pPr>
            <a:endParaRPr lang="en-US" sz="2400" kern="0" dirty="0"/>
          </a:p>
          <a:p>
            <a:pPr marL="742950" lvl="1" indent="-285750" fontAlgn="base">
              <a:spcBef>
                <a:spcPct val="20000"/>
              </a:spcBef>
              <a:spcAft>
                <a:spcPct val="0"/>
              </a:spcAft>
              <a:buFontTx/>
              <a:buChar char="–"/>
              <a:defRPr/>
            </a:pPr>
            <a:endParaRPr lang="en-US" sz="2400" kern="0" dirty="0"/>
          </a:p>
        </p:txBody>
      </p:sp>
    </p:spTree>
    <p:extLst>
      <p:ext uri="{BB962C8B-B14F-4D97-AF65-F5344CB8AC3E}">
        <p14:creationId xmlns:p14="http://schemas.microsoft.com/office/powerpoint/2010/main" val="240905452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Back to </a:t>
            </a:r>
            <a:r>
              <a:rPr lang="en-US" sz="2600" b="1" kern="0" noProof="0" dirty="0" err="1" smtClean="0">
                <a:latin typeface="+mj-lt"/>
                <a:ea typeface="+mj-ea"/>
                <a:cs typeface="+mj-cs"/>
              </a:rPr>
              <a:t>SmartHeap</a:t>
            </a:r>
            <a:r>
              <a:rPr lang="en-US" sz="2600" b="1" kern="0" noProof="0" dirty="0" smtClean="0">
                <a:latin typeface="+mj-lt"/>
                <a:ea typeface="+mj-ea"/>
                <a:cs typeface="+mj-cs"/>
              </a:rPr>
              <a:t> (cont.)</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Additionally, </a:t>
            </a:r>
            <a:r>
              <a:rPr lang="en-US" sz="2400" b="1" kern="0" dirty="0" err="1" smtClean="0">
                <a:solidFill>
                  <a:srgbClr val="00539B"/>
                </a:solidFill>
              </a:rPr>
              <a:t>MicroQuill</a:t>
            </a:r>
            <a:r>
              <a:rPr lang="en-US" sz="2400" b="1" kern="0" dirty="0" smtClean="0">
                <a:solidFill>
                  <a:srgbClr val="00539B"/>
                </a:solidFill>
              </a:rPr>
              <a:t> makes </a:t>
            </a:r>
            <a:r>
              <a:rPr lang="en-US" sz="2400" b="1" kern="0" dirty="0" err="1" smtClean="0">
                <a:solidFill>
                  <a:srgbClr val="00539B"/>
                </a:solidFill>
              </a:rPr>
              <a:t>HeapAgent</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Intended for developers to instrument their </a:t>
            </a:r>
            <a:r>
              <a:rPr lang="en-US" sz="2000" kern="0" dirty="0" err="1" smtClean="0"/>
              <a:t>SmartHeap</a:t>
            </a:r>
            <a:r>
              <a:rPr lang="en-US" sz="2000" kern="0" dirty="0" smtClean="0"/>
              <a:t> applications</a:t>
            </a:r>
          </a:p>
        </p:txBody>
      </p:sp>
      <p:pic>
        <p:nvPicPr>
          <p:cNvPr id="3074" name="Picture 2" descr="C:\Users\aaron\Documents\Research\Presentations\CanSecWest 2011\img\heapag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49" y="2591296"/>
            <a:ext cx="7845302" cy="384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183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Back to </a:t>
            </a:r>
            <a:r>
              <a:rPr lang="en-US" sz="2600" b="1" kern="0" noProof="0" dirty="0" err="1" smtClean="0">
                <a:latin typeface="+mj-lt"/>
                <a:ea typeface="+mj-ea"/>
                <a:cs typeface="+mj-cs"/>
              </a:rPr>
              <a:t>SmartHeap</a:t>
            </a:r>
            <a:r>
              <a:rPr lang="en-US" sz="2600" b="1" kern="0" noProof="0" dirty="0" smtClean="0">
                <a:latin typeface="+mj-lt"/>
                <a:ea typeface="+mj-ea"/>
                <a:cs typeface="+mj-cs"/>
              </a:rPr>
              <a:t> (cont.)</a:t>
            </a:r>
          </a:p>
        </p:txBody>
      </p:sp>
      <p:sp>
        <p:nvSpPr>
          <p:cNvPr id="3" name="Rectangle 7"/>
          <p:cNvSpPr txBox="1">
            <a:spLocks noChangeArrowheads="1"/>
          </p:cNvSpPr>
          <p:nvPr/>
        </p:nvSpPr>
        <p:spPr>
          <a:xfrm>
            <a:off x="304800" y="1279769"/>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Included with </a:t>
            </a:r>
            <a:r>
              <a:rPr lang="en-US" sz="2400" b="1" kern="0" dirty="0" err="1" smtClean="0">
                <a:solidFill>
                  <a:srgbClr val="00539B"/>
                </a:solidFill>
              </a:rPr>
              <a:t>HeapAgent</a:t>
            </a:r>
            <a:r>
              <a:rPr lang="en-US" sz="2400" b="1" kern="0" dirty="0" smtClean="0">
                <a:solidFill>
                  <a:srgbClr val="00539B"/>
                </a:solidFill>
              </a:rPr>
              <a:t> are some header files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Only some useful data was found (most only applicable to Debug)</a:t>
            </a:r>
          </a:p>
        </p:txBody>
      </p:sp>
      <p:sp>
        <p:nvSpPr>
          <p:cNvPr id="4" name="Rectangle 3"/>
          <p:cNvSpPr/>
          <p:nvPr/>
        </p:nvSpPr>
        <p:spPr>
          <a:xfrm>
            <a:off x="250092" y="2211752"/>
            <a:ext cx="10042770" cy="1815882"/>
          </a:xfrm>
          <a:prstGeom prst="rect">
            <a:avLst/>
          </a:prstGeom>
        </p:spPr>
        <p:txBody>
          <a:bodyPr wrap="square">
            <a:spAutoFit/>
          </a:bodyPr>
          <a:lstStyle/>
          <a:p>
            <a:r>
              <a:rPr lang="en-US" sz="1400" b="1" dirty="0">
                <a:latin typeface="Courier New" pitchFamily="49" charset="0"/>
                <a:cs typeface="Courier New" pitchFamily="49" charset="0"/>
              </a:rPr>
              <a:t>/* Flags passed to </a:t>
            </a:r>
            <a:r>
              <a:rPr lang="en-US" sz="1400" b="1" dirty="0" err="1">
                <a:latin typeface="Courier New" pitchFamily="49" charset="0"/>
                <a:cs typeface="Courier New" pitchFamily="49" charset="0"/>
              </a:rPr>
              <a:t>MemPoolInit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MemPoolInitFS</a:t>
            </a:r>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#define MEM_POOL_SHARED       0x0001u /* == TRUE for SH 1.5 compatibility  */</a:t>
            </a:r>
          </a:p>
          <a:p>
            <a:r>
              <a:rPr lang="en-US" sz="1400" b="1" dirty="0">
                <a:latin typeface="Courier New" pitchFamily="49" charset="0"/>
                <a:cs typeface="Courier New" pitchFamily="49" charset="0"/>
              </a:rPr>
              <a:t>#define MEM_POOL_SERIALIZE    0x0002u /* pool used in more than one thread */</a:t>
            </a:r>
          </a:p>
          <a:p>
            <a:r>
              <a:rPr lang="en-US" sz="1400" b="1" dirty="0">
                <a:latin typeface="Courier New" pitchFamily="49" charset="0"/>
                <a:cs typeface="Courier New" pitchFamily="49" charset="0"/>
              </a:rPr>
              <a:t>#define MEM_POOL_VIRTUAL_LOCK 0x0004u /* pool is locked in physical memory */</a:t>
            </a:r>
          </a:p>
          <a:p>
            <a:r>
              <a:rPr lang="en-US" sz="1400" b="1" dirty="0">
                <a:latin typeface="Courier New" pitchFamily="49" charset="0"/>
                <a:cs typeface="Courier New" pitchFamily="49" charset="0"/>
              </a:rPr>
              <a:t>#define MEM_POOL_ZEROINIT     0x0008u /* </a:t>
            </a:r>
            <a:r>
              <a:rPr lang="en-US" sz="1400" b="1" dirty="0" err="1">
                <a:latin typeface="Courier New" pitchFamily="49" charset="0"/>
                <a:cs typeface="Courier New" pitchFamily="49" charset="0"/>
              </a:rPr>
              <a:t>malloc</a:t>
            </a:r>
            <a:r>
              <a:rPr lang="en-US" sz="1400" b="1" dirty="0">
                <a:latin typeface="Courier New" pitchFamily="49" charset="0"/>
                <a:cs typeface="Courier New" pitchFamily="49" charset="0"/>
              </a:rPr>
              <a:t>/new from pool zero-</a:t>
            </a:r>
            <a:r>
              <a:rPr lang="en-US" sz="1400" b="1" dirty="0" err="1">
                <a:latin typeface="Courier New" pitchFamily="49" charset="0"/>
                <a:cs typeface="Courier New" pitchFamily="49" charset="0"/>
              </a:rPr>
              <a:t>inits</a:t>
            </a:r>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#define MEM_POOL_REGION       0x0010u /* store pool in user-supplied region*/</a:t>
            </a:r>
          </a:p>
          <a:p>
            <a:r>
              <a:rPr lang="en-US" sz="1400" b="1" dirty="0">
                <a:latin typeface="Courier New" pitchFamily="49" charset="0"/>
                <a:cs typeface="Courier New" pitchFamily="49" charset="0"/>
              </a:rPr>
              <a:t>#define MEM_POOL_FILEMAPPING  0x0020u /* pool in user-supplied file mapping*/</a:t>
            </a:r>
          </a:p>
          <a:p>
            <a:r>
              <a:rPr lang="en-US" sz="1400" b="1" dirty="0">
                <a:latin typeface="Courier New" pitchFamily="49" charset="0"/>
                <a:cs typeface="Courier New" pitchFamily="49" charset="0"/>
              </a:rPr>
              <a:t>#define MEM_POOL_DEFAULT      0x8000u /* pool with default characteristics */</a:t>
            </a:r>
          </a:p>
        </p:txBody>
      </p:sp>
      <p:pic>
        <p:nvPicPr>
          <p:cNvPr id="4098" name="Picture 2" descr="C:\Users\aaron\Documents\Research\Presentations\CanSecWest 2011\img\fla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923" y="4183941"/>
            <a:ext cx="6033598" cy="232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1032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After </a:t>
            </a:r>
            <a:r>
              <a:rPr lang="en-US" sz="2400" b="1" kern="0" dirty="0" err="1" smtClean="0">
                <a:solidFill>
                  <a:srgbClr val="00539B"/>
                </a:solidFill>
              </a:rPr>
              <a:t>REing</a:t>
            </a:r>
            <a:r>
              <a:rPr lang="en-US" sz="2400" b="1" kern="0" dirty="0" smtClean="0">
                <a:solidFill>
                  <a:srgbClr val="00539B"/>
                </a:solidFill>
              </a:rPr>
              <a:t> these structures we noticed some things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They are ripe for exploitation</a:t>
            </a:r>
          </a:p>
          <a:p>
            <a:pPr marL="1200150" lvl="2" indent="-285750" fontAlgn="base">
              <a:spcBef>
                <a:spcPct val="20000"/>
              </a:spcBef>
              <a:spcAft>
                <a:spcPct val="0"/>
              </a:spcAft>
              <a:buFontTx/>
              <a:buChar char="–"/>
              <a:defRPr/>
            </a:pPr>
            <a:r>
              <a:rPr lang="en-US" sz="2000" kern="0" dirty="0" smtClean="0"/>
              <a:t>Function pointers to error handlers</a:t>
            </a:r>
          </a:p>
          <a:p>
            <a:pPr marL="742950" lvl="1" indent="-285750" fontAlgn="base">
              <a:spcBef>
                <a:spcPct val="20000"/>
              </a:spcBef>
              <a:spcAft>
                <a:spcPct val="0"/>
              </a:spcAft>
              <a:buFontTx/>
              <a:buChar char="–"/>
              <a:defRPr/>
            </a:pPr>
            <a:r>
              <a:rPr lang="en-US" sz="2000" kern="0" dirty="0" smtClean="0"/>
              <a:t>Lack of mitigations on the structures and their elements</a:t>
            </a:r>
          </a:p>
          <a:p>
            <a:pPr marL="1200150" lvl="2" indent="-285750" fontAlgn="base">
              <a:spcBef>
                <a:spcPct val="20000"/>
              </a:spcBef>
              <a:spcAft>
                <a:spcPct val="0"/>
              </a:spcAft>
              <a:buFontTx/>
              <a:buChar char="–"/>
              <a:defRPr/>
            </a:pPr>
            <a:r>
              <a:rPr lang="en-US" sz="2000" kern="0" dirty="0" smtClean="0"/>
              <a:t>Like heap cookies</a:t>
            </a:r>
          </a:p>
          <a:p>
            <a:pPr marL="1200150" lvl="2" indent="-285750" fontAlgn="base">
              <a:spcBef>
                <a:spcPct val="20000"/>
              </a:spcBef>
              <a:spcAft>
                <a:spcPct val="0"/>
              </a:spcAft>
              <a:buFontTx/>
              <a:buChar char="–"/>
              <a:defRPr/>
            </a:pPr>
            <a:r>
              <a:rPr lang="en-US" sz="2000" kern="0" dirty="0" smtClean="0"/>
              <a:t>Or checksums</a:t>
            </a:r>
          </a:p>
          <a:p>
            <a:pPr marL="1200150" lvl="2" indent="-285750" fontAlgn="base">
              <a:spcBef>
                <a:spcPct val="20000"/>
              </a:spcBef>
              <a:spcAft>
                <a:spcPct val="0"/>
              </a:spcAft>
              <a:buFontTx/>
              <a:buChar char="–"/>
              <a:defRPr/>
            </a:pPr>
            <a:r>
              <a:rPr lang="en-US" sz="2000" kern="0" dirty="0" smtClean="0"/>
              <a:t>But wait, the API (and </a:t>
            </a:r>
            <a:r>
              <a:rPr lang="en-US" sz="2000" kern="0" dirty="0" err="1" smtClean="0"/>
              <a:t>MicroQuill</a:t>
            </a:r>
            <a:r>
              <a:rPr lang="en-US" sz="2000" kern="0" dirty="0" smtClean="0"/>
              <a:t> </a:t>
            </a:r>
            <a:r>
              <a:rPr lang="en-US" sz="2000" kern="0" dirty="0" err="1" smtClean="0"/>
              <a:t>mktg</a:t>
            </a:r>
            <a:r>
              <a:rPr lang="en-US" sz="2000" kern="0" dirty="0" smtClean="0"/>
              <a:t>) </a:t>
            </a:r>
            <a:r>
              <a:rPr lang="en-US" sz="2000" b="1" kern="0" dirty="0" smtClean="0"/>
              <a:t>tells another story…</a:t>
            </a:r>
          </a:p>
          <a:p>
            <a:pPr marL="1200150" lvl="2" indent="-285750" fontAlgn="base">
              <a:spcBef>
                <a:spcPct val="20000"/>
              </a:spcBef>
              <a:spcAft>
                <a:spcPct val="0"/>
              </a:spcAft>
              <a:buFontTx/>
              <a:buChar char="–"/>
              <a:defRPr/>
            </a:pPr>
            <a:endParaRPr lang="en-US" sz="2000" kern="0" dirty="0" smtClean="0"/>
          </a:p>
        </p:txBody>
      </p:sp>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dirty="0" err="1" smtClean="0">
                <a:latin typeface="+mj-lt"/>
                <a:ea typeface="+mj-ea"/>
                <a:cs typeface="+mj-cs"/>
              </a:rPr>
              <a:t>SmartHeap</a:t>
            </a:r>
            <a:r>
              <a:rPr lang="en-US" sz="2600" b="1" kern="0" dirty="0" smtClean="0">
                <a:latin typeface="+mj-lt"/>
                <a:ea typeface="+mj-ea"/>
                <a:cs typeface="+mj-cs"/>
              </a:rPr>
              <a:t> e</a:t>
            </a:r>
            <a:r>
              <a:rPr lang="en-US" sz="2600" b="1" kern="0" noProof="0" dirty="0" err="1" smtClean="0">
                <a:latin typeface="+mj-lt"/>
                <a:ea typeface="+mj-ea"/>
                <a:cs typeface="+mj-cs"/>
              </a:rPr>
              <a:t>xploitation</a:t>
            </a:r>
            <a:endParaRPr lang="en-US" sz="2600" b="1" kern="0" noProof="0" dirty="0" smtClean="0">
              <a:latin typeface="+mj-lt"/>
              <a:ea typeface="+mj-ea"/>
              <a:cs typeface="+mj-cs"/>
            </a:endParaRPr>
          </a:p>
        </p:txBody>
      </p:sp>
      <p:sp>
        <p:nvSpPr>
          <p:cNvPr id="4" name="TextBox 3"/>
          <p:cNvSpPr txBox="1"/>
          <p:nvPr/>
        </p:nvSpPr>
        <p:spPr>
          <a:xfrm>
            <a:off x="304800" y="4626722"/>
            <a:ext cx="8686800" cy="1200329"/>
          </a:xfrm>
          <a:prstGeom prst="rect">
            <a:avLst/>
          </a:prstGeom>
          <a:noFill/>
        </p:spPr>
        <p:txBody>
          <a:bodyPr wrap="square" rtlCol="0">
            <a:spAutoFit/>
          </a:bodyPr>
          <a:lstStyle/>
          <a:p>
            <a:r>
              <a:rPr lang="en-US" b="1" i="1" dirty="0" smtClean="0">
                <a:latin typeface="Courier New" pitchFamily="49" charset="0"/>
                <a:cs typeface="Courier New" pitchFamily="49" charset="0"/>
              </a:rPr>
              <a:t>“</a:t>
            </a:r>
            <a:r>
              <a:rPr lang="en-US" b="1" i="1" dirty="0" err="1" smtClean="0">
                <a:latin typeface="Courier New" pitchFamily="49" charset="0"/>
                <a:cs typeface="Courier New" pitchFamily="49" charset="0"/>
              </a:rPr>
              <a:t>SmartHeap</a:t>
            </a:r>
            <a:r>
              <a:rPr lang="en-US" b="1" i="1" dirty="0" smtClean="0">
                <a:latin typeface="Courier New" pitchFamily="49" charset="0"/>
                <a:cs typeface="Courier New" pitchFamily="49" charset="0"/>
              </a:rPr>
              <a:t> </a:t>
            </a:r>
            <a:r>
              <a:rPr lang="en-US" b="1" i="1" dirty="0">
                <a:latin typeface="Courier New" pitchFamily="49" charset="0"/>
                <a:cs typeface="Courier New" pitchFamily="49" charset="0"/>
              </a:rPr>
              <a:t>also includes comprehensive memory debugging APIs to detect leakage, overwrites, double-frees, wild pointers, out of memory, references to previously freed memory, and other memory errors</a:t>
            </a:r>
            <a:r>
              <a:rPr lang="en-US" b="1" i="1" dirty="0" smtClean="0">
                <a:latin typeface="Courier New" pitchFamily="49" charset="0"/>
                <a:cs typeface="Courier New" pitchFamily="49" charset="0"/>
              </a:rPr>
              <a:t>.”</a:t>
            </a:r>
            <a:endParaRPr lang="en-US" b="1" i="1" dirty="0">
              <a:latin typeface="Courier New" pitchFamily="49" charset="0"/>
              <a:cs typeface="Courier New" pitchFamily="49" charset="0"/>
            </a:endParaRPr>
          </a:p>
        </p:txBody>
      </p:sp>
    </p:spTree>
    <p:extLst>
      <p:ext uri="{BB962C8B-B14F-4D97-AF65-F5344CB8AC3E}">
        <p14:creationId xmlns:p14="http://schemas.microsoft.com/office/powerpoint/2010/main" val="4873946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7194722"/>
              </p:ext>
            </p:extLst>
          </p:nvPr>
        </p:nvGraphicFramePr>
        <p:xfrm>
          <a:off x="1461485" y="1267059"/>
          <a:ext cx="6385168" cy="5314770"/>
        </p:xfrm>
        <a:graphic>
          <a:graphicData uri="http://schemas.openxmlformats.org/drawingml/2006/table">
            <a:tbl>
              <a:tblPr>
                <a:tableStyleId>{5C22544A-7EE6-4342-B048-85BDC9FD1C3A}</a:tableStyleId>
              </a:tblPr>
              <a:tblGrid>
                <a:gridCol w="3903123"/>
                <a:gridCol w="1286292"/>
                <a:gridCol w="1195753"/>
              </a:tblGrid>
              <a:tr h="143102">
                <a:tc>
                  <a:txBody>
                    <a:bodyPr/>
                    <a:lstStyle/>
                    <a:p>
                      <a:pPr algn="l" fontAlgn="b"/>
                      <a:r>
                        <a:rPr lang="en-US" sz="1800" b="1" u="none" strike="noStrike" dirty="0">
                          <a:effectLst/>
                        </a:rPr>
                        <a:t>Error</a:t>
                      </a:r>
                      <a:endParaRPr lang="en-US" sz="1100" b="1" i="0" u="none" strike="noStrike" dirty="0">
                        <a:solidFill>
                          <a:srgbClr val="000000"/>
                        </a:solidFill>
                        <a:effectLst/>
                        <a:latin typeface="Courier"/>
                      </a:endParaRPr>
                    </a:p>
                  </a:txBody>
                  <a:tcPr marL="5963" marR="5963" marT="5963" marB="0" anchor="b"/>
                </a:tc>
                <a:tc>
                  <a:txBody>
                    <a:bodyPr/>
                    <a:lstStyle/>
                    <a:p>
                      <a:pPr algn="ctr" fontAlgn="b"/>
                      <a:r>
                        <a:rPr lang="en-US" sz="1800" b="1" u="none" strike="noStrike" dirty="0">
                          <a:effectLst/>
                        </a:rPr>
                        <a:t>Debug</a:t>
                      </a:r>
                      <a:endParaRPr lang="en-US" sz="1100" b="1" i="0" u="none" strike="noStrike" dirty="0">
                        <a:solidFill>
                          <a:srgbClr val="000000"/>
                        </a:solidFill>
                        <a:effectLst/>
                        <a:latin typeface="Courier"/>
                      </a:endParaRPr>
                    </a:p>
                  </a:txBody>
                  <a:tcPr marL="5963" marR="5963" marT="5963" marB="0" anchor="b"/>
                </a:tc>
                <a:tc>
                  <a:txBody>
                    <a:bodyPr/>
                    <a:lstStyle/>
                    <a:p>
                      <a:pPr algn="ctr" fontAlgn="b"/>
                      <a:r>
                        <a:rPr lang="en-US" sz="1800" b="1" u="none" strike="noStrike" dirty="0">
                          <a:effectLst/>
                        </a:rPr>
                        <a:t>Release</a:t>
                      </a:r>
                      <a:endParaRPr lang="en-US" sz="1800" b="1" i="0" u="none" strike="noStrike" dirty="0">
                        <a:solidFill>
                          <a:srgbClr val="000000"/>
                        </a:solidFill>
                        <a:effectLst/>
                        <a:latin typeface="Courier"/>
                      </a:endParaRPr>
                    </a:p>
                  </a:txBody>
                  <a:tcPr marL="5963" marR="5963" marT="5963" marB="0" anchor="b"/>
                </a:tc>
              </a:tr>
              <a:tr h="69661">
                <a:tc>
                  <a:txBody>
                    <a:bodyPr/>
                    <a:lstStyle/>
                    <a:p>
                      <a:pPr algn="l" fontAlgn="b"/>
                      <a:r>
                        <a:rPr lang="en-US" sz="1050" u="none" strike="noStrike" dirty="0">
                          <a:effectLst/>
                        </a:rPr>
                        <a:t>MEM_ALLOC_ZERO</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dirty="0">
                          <a:effectLst/>
                        </a:rPr>
                        <a:t>•</a:t>
                      </a:r>
                      <a:endParaRPr lang="en-US" sz="1000" b="0" i="0" u="none" strike="noStrike" dirty="0">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smtClean="0">
                          <a:effectLst/>
                        </a:rPr>
                        <a:t>MEM_BAD_BLOCK</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smtClean="0">
                          <a:effectLst/>
                        </a:rPr>
                        <a:t>MEM_BAD_FREE_BLOCK</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a:effectLst/>
                        </a:rPr>
                        <a:t>MEM_BAD_BUFFER</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dirty="0">
                          <a:effectLst/>
                        </a:rPr>
                        <a:t>•</a:t>
                      </a:r>
                      <a:endParaRPr lang="en-US" sz="1000" b="0" i="0" u="none" strike="noStrike" dirty="0">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smtClean="0">
                          <a:effectLst/>
                        </a:rPr>
                        <a:t>MEM_BAD_FLAGS</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smtClean="0">
                          <a:effectLst/>
                        </a:rPr>
                        <a:t>MEM_BAD_HANDLE</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a:effectLst/>
                        </a:rPr>
                        <a:t>MEM_BAD_POINTER </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a:effectLst/>
                        </a:rPr>
                        <a:t>MEM_BAD_MEM_POOL </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a:effectLst/>
                        </a:rPr>
                        <a:t>MEM_BLOCK_TOO_BIG </a:t>
                      </a:r>
                      <a:endParaRPr lang="en-US" sz="1050" b="0" i="0" u="none" strike="noStrike" dirty="0">
                        <a:solidFill>
                          <a:srgbClr val="000000"/>
                        </a:solidFill>
                        <a:effectLst/>
                        <a:latin typeface="Courier"/>
                      </a:endParaRPr>
                    </a:p>
                  </a:txBody>
                  <a:tcPr marL="5963" marR="5963" marT="5963" marB="0" anchor="b"/>
                </a:tc>
                <a:tc>
                  <a:txBody>
                    <a:bodyPr/>
                    <a:lstStyle/>
                    <a:p>
                      <a:pPr algn="ctr" fontAlgn="ctr"/>
                      <a:endParaRPr lang="en-US" sz="1100" b="0" i="0" u="none" strike="noStrike">
                        <a:solidFill>
                          <a:srgbClr val="000000"/>
                        </a:solidFill>
                        <a:effectLst/>
                        <a:latin typeface="Courier"/>
                      </a:endParaRPr>
                    </a:p>
                  </a:txBody>
                  <a:tcPr marL="5963" marR="5963" marT="5963" marB="0" anchor="ctr"/>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r>
              <a:tr h="143102">
                <a:tc>
                  <a:txBody>
                    <a:bodyPr/>
                    <a:lstStyle/>
                    <a:p>
                      <a:pPr algn="l" fontAlgn="b"/>
                      <a:r>
                        <a:rPr lang="en-US" sz="1050" u="none" strike="noStrike" dirty="0">
                          <a:effectLst/>
                        </a:rPr>
                        <a:t>MEM_DOUBLE_FREE </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a:effectLst/>
                        </a:rPr>
                        <a:t>MEM_EXCEEDED_CEILING </a:t>
                      </a:r>
                      <a:endParaRPr lang="en-US" sz="1050" b="0" i="0" u="none" strike="noStrike" dirty="0">
                        <a:solidFill>
                          <a:srgbClr val="000000"/>
                        </a:solidFill>
                        <a:effectLst/>
                        <a:latin typeface="Courier"/>
                      </a:endParaRPr>
                    </a:p>
                  </a:txBody>
                  <a:tcPr marL="5963" marR="5963" marT="5963" marB="0" anchor="b"/>
                </a:tc>
                <a:tc>
                  <a:txBody>
                    <a:bodyPr/>
                    <a:lstStyle/>
                    <a:p>
                      <a:pPr algn="ctr" fontAlgn="ctr"/>
                      <a:endParaRPr lang="en-US" sz="1100" b="0" i="0" u="none" strike="noStrike">
                        <a:solidFill>
                          <a:srgbClr val="000000"/>
                        </a:solidFill>
                        <a:effectLst/>
                        <a:latin typeface="Courier"/>
                      </a:endParaRPr>
                    </a:p>
                  </a:txBody>
                  <a:tcPr marL="5963" marR="5963" marT="5963" marB="0" anchor="ctr"/>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r>
              <a:tr h="152900">
                <a:tc>
                  <a:txBody>
                    <a:bodyPr/>
                    <a:lstStyle/>
                    <a:p>
                      <a:pPr algn="l" fontAlgn="b"/>
                      <a:r>
                        <a:rPr lang="en-US" sz="1050" u="none" strike="noStrike" dirty="0">
                          <a:effectLst/>
                        </a:rPr>
                        <a:t>MEM_EXCEEDED_PROCESS_LIMIT </a:t>
                      </a:r>
                      <a:endParaRPr lang="en-US" sz="1050" b="0" i="0" u="none" strike="noStrike" dirty="0">
                        <a:solidFill>
                          <a:srgbClr val="000000"/>
                        </a:solidFill>
                        <a:effectLst/>
                        <a:latin typeface="Courier"/>
                      </a:endParaRPr>
                    </a:p>
                  </a:txBody>
                  <a:tcPr marL="5963" marR="5963" marT="5963" marB="0" anchor="b"/>
                </a:tc>
                <a:tc>
                  <a:txBody>
                    <a:bodyPr/>
                    <a:lstStyle/>
                    <a:p>
                      <a:pPr algn="ctr" fontAlgn="ctr"/>
                      <a:endParaRPr lang="en-US" sz="1100" b="0" i="0" u="none" strike="noStrike">
                        <a:solidFill>
                          <a:srgbClr val="000000"/>
                        </a:solidFill>
                        <a:effectLst/>
                        <a:latin typeface="Courier"/>
                      </a:endParaRPr>
                    </a:p>
                  </a:txBody>
                  <a:tcPr marL="5963" marR="5963" marT="5963" marB="0" anchor="ctr"/>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r>
              <a:tr h="143102">
                <a:tc>
                  <a:txBody>
                    <a:bodyPr/>
                    <a:lstStyle/>
                    <a:p>
                      <a:pPr algn="l" fontAlgn="b"/>
                      <a:r>
                        <a:rPr lang="en-US" sz="1050" u="none" strike="noStrike" dirty="0" smtClean="0">
                          <a:effectLst/>
                        </a:rPr>
                        <a:t>MEM_FREE_BLOCK_READ</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smtClean="0">
                          <a:effectLst/>
                        </a:rPr>
                        <a:t>MEM_FREE_BLOCK_WRITE</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a:effectLst/>
                        </a:rPr>
                        <a:t>MEM_INTERNAL_ERROR</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smtClean="0">
                          <a:effectLst/>
                        </a:rPr>
                        <a:t>MEM_LEAKAGE</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a:effectLst/>
                        </a:rPr>
                        <a:t>MEM_LOCK_ERROR</a:t>
                      </a:r>
                      <a:endParaRPr lang="en-US" sz="1050" b="0" i="0" u="none" strike="noStrike" dirty="0">
                        <a:solidFill>
                          <a:srgbClr val="000000"/>
                        </a:solidFill>
                        <a:effectLst/>
                        <a:latin typeface="Courier"/>
                      </a:endParaRPr>
                    </a:p>
                  </a:txBody>
                  <a:tcPr marL="5963" marR="5963" marT="5963" marB="0" anchor="b"/>
                </a:tc>
                <a:tc>
                  <a:txBody>
                    <a:bodyPr/>
                    <a:lstStyle/>
                    <a:p>
                      <a:pPr algn="ctr" fontAlgn="ctr"/>
                      <a:endParaRPr lang="en-US" sz="1100" b="0" i="0" u="none" strike="noStrike">
                        <a:solidFill>
                          <a:srgbClr val="000000"/>
                        </a:solidFill>
                        <a:effectLst/>
                        <a:latin typeface="Courier"/>
                      </a:endParaRPr>
                    </a:p>
                  </a:txBody>
                  <a:tcPr marL="5963" marR="5963" marT="5963" marB="0" anchor="ctr"/>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r>
              <a:tr h="147027">
                <a:tc>
                  <a:txBody>
                    <a:bodyPr/>
                    <a:lstStyle/>
                    <a:p>
                      <a:pPr algn="l" fontAlgn="b"/>
                      <a:r>
                        <a:rPr lang="en-US" sz="1050" u="none" strike="noStrike" dirty="0" smtClean="0">
                          <a:effectLst/>
                        </a:rPr>
                        <a:t>MEM_OUT_OF_BOUNDS_READ</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smtClean="0">
                          <a:effectLst/>
                        </a:rPr>
                        <a:t>MEM_OVERWRITE</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smtClean="0">
                          <a:effectLst/>
                        </a:rPr>
                        <a:t>MEM_UNDERWRITE</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a:effectLst/>
                        </a:rPr>
                        <a:t>MEM_NOFREE</a:t>
                      </a:r>
                      <a:endParaRPr lang="en-US" sz="1050" b="0" i="0" u="none" strike="noStrike">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a:effectLst/>
                        </a:rPr>
                        <a:t>MEM_NOREALLOC </a:t>
                      </a:r>
                      <a:endParaRPr lang="en-US" sz="1050" b="0" i="0" u="none" strike="noStrike">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a:effectLst/>
                        </a:rPr>
                        <a:t>MEM_NOT_FIXED_SIZE </a:t>
                      </a:r>
                      <a:endParaRPr lang="en-US" sz="1050" b="0" i="0" u="none" strike="noStrike">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a:effectLst/>
                        </a:rPr>
                        <a:t>MEM_OUT_OF_MEMORY </a:t>
                      </a:r>
                      <a:endParaRPr lang="en-US" sz="1050" b="0" i="0" u="none" strike="noStrike">
                        <a:solidFill>
                          <a:srgbClr val="000000"/>
                        </a:solidFill>
                        <a:effectLst/>
                        <a:latin typeface="Courier"/>
                      </a:endParaRPr>
                    </a:p>
                  </a:txBody>
                  <a:tcPr marL="5963" marR="5963" marT="5963" marB="0" anchor="b"/>
                </a:tc>
                <a:tc>
                  <a:txBody>
                    <a:bodyPr/>
                    <a:lstStyle/>
                    <a:p>
                      <a:pPr algn="ctr" fontAlgn="ctr"/>
                      <a:endParaRPr lang="en-US" sz="1100" b="0" i="0" u="none" strike="noStrike">
                        <a:solidFill>
                          <a:srgbClr val="000000"/>
                        </a:solidFill>
                        <a:effectLst/>
                        <a:latin typeface="Courier"/>
                      </a:endParaRPr>
                    </a:p>
                  </a:txBody>
                  <a:tcPr marL="5963" marR="5963" marT="5963" marB="0" anchor="ctr"/>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r>
              <a:tr h="143102">
                <a:tc>
                  <a:txBody>
                    <a:bodyPr/>
                    <a:lstStyle/>
                    <a:p>
                      <a:pPr algn="l" fontAlgn="b"/>
                      <a:r>
                        <a:rPr lang="en-US" sz="1050" u="none" strike="noStrike" dirty="0" smtClean="0">
                          <a:effectLst/>
                        </a:rPr>
                        <a:t>MEM_READONLY_MODIFIED</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a:effectLst/>
                        </a:rPr>
                        <a:t>MEM_RESIZE_FAILED</a:t>
                      </a:r>
                      <a:endParaRPr lang="en-US" sz="1050" b="0" i="0" u="none" strike="noStrike" dirty="0">
                        <a:solidFill>
                          <a:srgbClr val="000000"/>
                        </a:solidFill>
                        <a:effectLst/>
                        <a:latin typeface="Courier"/>
                      </a:endParaRPr>
                    </a:p>
                  </a:txBody>
                  <a:tcPr marL="5963" marR="5963" marT="5963" marB="0" anchor="b"/>
                </a:tc>
                <a:tc>
                  <a:txBody>
                    <a:bodyPr/>
                    <a:lstStyle/>
                    <a:p>
                      <a:pPr algn="ctr" fontAlgn="ctr"/>
                      <a:endParaRPr lang="en-US" sz="1100" b="0" i="0" u="none" strike="noStrike">
                        <a:solidFill>
                          <a:srgbClr val="000000"/>
                        </a:solidFill>
                        <a:effectLst/>
                        <a:latin typeface="Courier"/>
                      </a:endParaRPr>
                    </a:p>
                  </a:txBody>
                  <a:tcPr marL="5963" marR="5963" marT="5963" marB="0" anchor="ctr"/>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r>
              <a:tr h="143102">
                <a:tc>
                  <a:txBody>
                    <a:bodyPr/>
                    <a:lstStyle/>
                    <a:p>
                      <a:pPr algn="l" fontAlgn="b"/>
                      <a:r>
                        <a:rPr lang="en-US" sz="1050" u="none" strike="noStrike" dirty="0" smtClean="0">
                          <a:effectLst/>
                        </a:rPr>
                        <a:t>MEM_UNINITIALIZED_READ</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u="none" strike="noStrike" dirty="0" smtClean="0">
                          <a:effectLst/>
                        </a:rPr>
                        <a:t>MEM_UNINITIALIZED_WRITE</a:t>
                      </a:r>
                      <a:endParaRPr lang="en-US" sz="1050" b="0" i="0" u="none" strike="noStrike" dirty="0">
                        <a:solidFill>
                          <a:srgbClr val="000000"/>
                        </a:solidFill>
                        <a:effectLst/>
                        <a:latin typeface="Courier"/>
                      </a:endParaRPr>
                    </a:p>
                  </a:txBody>
                  <a:tcPr marL="5963" marR="5963" marT="5963" marB="0" anchor="b"/>
                </a:tc>
                <a:tc>
                  <a:txBody>
                    <a:bodyPr/>
                    <a:lstStyle/>
                    <a:p>
                      <a:pPr algn="ctr" rtl="0" fontAlgn="ctr"/>
                      <a:r>
                        <a:rPr lang="en-US" sz="1000" u="none" strike="noStrike">
                          <a:effectLst/>
                        </a:rPr>
                        <a:t>•</a:t>
                      </a:r>
                      <a:endParaRPr lang="en-US" sz="1000" b="0" i="0" u="none" strike="noStrike">
                        <a:solidFill>
                          <a:srgbClr val="000000"/>
                        </a:solidFill>
                        <a:effectLst/>
                        <a:latin typeface="Arial"/>
                      </a:endParaRPr>
                    </a:p>
                  </a:txBody>
                  <a:tcPr marL="5963" marR="5963" marT="5963" marB="0" anchor="ctr"/>
                </a:tc>
                <a:tc>
                  <a:txBody>
                    <a:bodyPr/>
                    <a:lstStyle/>
                    <a:p>
                      <a:pPr algn="ctr" fontAlgn="ctr"/>
                      <a:endParaRPr lang="en-US" sz="1100" b="0" i="0" u="none" strike="noStrike">
                        <a:solidFill>
                          <a:srgbClr val="000000"/>
                        </a:solidFill>
                        <a:effectLst/>
                        <a:latin typeface="Courier"/>
                      </a:endParaRPr>
                    </a:p>
                  </a:txBody>
                  <a:tcPr marL="5963" marR="5963" marT="5963" marB="0" anchor="ctr"/>
                </a:tc>
              </a:tr>
              <a:tr h="143102">
                <a:tc>
                  <a:txBody>
                    <a:bodyPr/>
                    <a:lstStyle/>
                    <a:p>
                      <a:pPr algn="l" fontAlgn="b"/>
                      <a:r>
                        <a:rPr lang="en-US" sz="1050" b="0" i="0" u="none" strike="noStrike" dirty="0" smtClean="0">
                          <a:solidFill>
                            <a:srgbClr val="000000"/>
                          </a:solidFill>
                          <a:effectLst/>
                          <a:latin typeface="Courier"/>
                        </a:rPr>
                        <a:t>…</a:t>
                      </a:r>
                      <a:endParaRPr lang="en-US" sz="1050" b="0" i="0" u="none" strike="noStrike" dirty="0">
                        <a:solidFill>
                          <a:srgbClr val="000000"/>
                        </a:solidFill>
                        <a:effectLst/>
                        <a:latin typeface="Courier"/>
                      </a:endParaRPr>
                    </a:p>
                  </a:txBody>
                  <a:tcPr marL="5963" marR="5963" marT="5963" marB="0" anchor="b"/>
                </a:tc>
                <a:tc>
                  <a:txBody>
                    <a:bodyPr/>
                    <a:lstStyle/>
                    <a:p>
                      <a:pPr algn="l" fontAlgn="b"/>
                      <a:endParaRPr lang="en-US" sz="1100" b="0" i="0" u="none" strike="noStrike">
                        <a:solidFill>
                          <a:srgbClr val="000000"/>
                        </a:solidFill>
                        <a:effectLst/>
                        <a:latin typeface="Calibri"/>
                      </a:endParaRPr>
                    </a:p>
                  </a:txBody>
                  <a:tcPr marL="5963" marR="5963" marT="5963" marB="0" anchor="b"/>
                </a:tc>
                <a:tc>
                  <a:txBody>
                    <a:bodyPr/>
                    <a:lstStyle/>
                    <a:p>
                      <a:pPr algn="l" fontAlgn="b"/>
                      <a:endParaRPr lang="en-US" sz="1100" b="0" i="0" u="none" strike="noStrike" dirty="0">
                        <a:solidFill>
                          <a:srgbClr val="000000"/>
                        </a:solidFill>
                        <a:effectLst/>
                        <a:latin typeface="Calibri"/>
                      </a:endParaRPr>
                    </a:p>
                  </a:txBody>
                  <a:tcPr marL="5963" marR="5963" marT="5963" marB="0" anchor="b"/>
                </a:tc>
              </a:tr>
            </a:tbl>
          </a:graphicData>
        </a:graphic>
      </p:graphicFrame>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dirty="0" err="1" smtClean="0">
                <a:latin typeface="+mj-lt"/>
                <a:ea typeface="+mj-ea"/>
                <a:cs typeface="+mj-cs"/>
              </a:rPr>
              <a:t>SmartHeap</a:t>
            </a:r>
            <a:r>
              <a:rPr lang="en-US" sz="2600" b="1" kern="0" dirty="0" smtClean="0">
                <a:latin typeface="+mj-lt"/>
                <a:ea typeface="+mj-ea"/>
                <a:cs typeface="+mj-cs"/>
              </a:rPr>
              <a:t> e</a:t>
            </a:r>
            <a:r>
              <a:rPr lang="en-US" sz="2600" b="1" kern="0" noProof="0" dirty="0" err="1" smtClean="0">
                <a:latin typeface="+mj-lt"/>
                <a:ea typeface="+mj-ea"/>
                <a:cs typeface="+mj-cs"/>
              </a:rPr>
              <a:t>xploitation</a:t>
            </a:r>
            <a:r>
              <a:rPr lang="en-US" sz="2600" b="1" kern="0" noProof="0" dirty="0" smtClean="0">
                <a:latin typeface="+mj-lt"/>
                <a:ea typeface="+mj-ea"/>
                <a:cs typeface="+mj-cs"/>
              </a:rPr>
              <a:t> (cont.)</a:t>
            </a:r>
          </a:p>
        </p:txBody>
      </p:sp>
    </p:spTree>
    <p:extLst>
      <p:ext uri="{BB962C8B-B14F-4D97-AF65-F5344CB8AC3E}">
        <p14:creationId xmlns:p14="http://schemas.microsoft.com/office/powerpoint/2010/main" val="2806083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Future Work</a:t>
            </a:r>
          </a:p>
        </p:txBody>
      </p:sp>
      <p:sp>
        <p:nvSpPr>
          <p:cNvPr id="4"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Empirical exploitation using </a:t>
            </a:r>
            <a:r>
              <a:rPr lang="en-US" sz="2400" b="1" kern="0" dirty="0" err="1" smtClean="0">
                <a:solidFill>
                  <a:srgbClr val="00539B"/>
                </a:solidFill>
              </a:rPr>
              <a:t>SmartHeap</a:t>
            </a:r>
            <a:r>
              <a:rPr lang="en-US" sz="2400" b="1" kern="0" dirty="0">
                <a:solidFill>
                  <a:srgbClr val="00539B"/>
                </a:solidFill>
              </a:rPr>
              <a:t> </a:t>
            </a:r>
            <a:r>
              <a:rPr lang="en-US" sz="2400" b="1" kern="0" dirty="0" smtClean="0">
                <a:solidFill>
                  <a:srgbClr val="00539B"/>
                </a:solidFill>
              </a:rPr>
              <a:t>tricks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Haven’t had time to really dig into this</a:t>
            </a:r>
          </a:p>
          <a:p>
            <a:pPr marL="1200150" lvl="2" indent="-285750" fontAlgn="base">
              <a:spcBef>
                <a:spcPct val="20000"/>
              </a:spcBef>
              <a:spcAft>
                <a:spcPct val="0"/>
              </a:spcAft>
              <a:buFontTx/>
              <a:buChar char="–"/>
              <a:defRPr/>
            </a:pPr>
            <a:endParaRPr lang="en-US" sz="2000" kern="0" dirty="0" smtClean="0"/>
          </a:p>
          <a:p>
            <a:pPr marL="342900" lvl="0" indent="-342900" fontAlgn="base">
              <a:spcBef>
                <a:spcPct val="20000"/>
              </a:spcBef>
              <a:spcAft>
                <a:spcPct val="0"/>
              </a:spcAft>
              <a:buFontTx/>
              <a:buChar char="•"/>
              <a:defRPr/>
            </a:pPr>
            <a:r>
              <a:rPr lang="en-US" sz="2400" b="1" kern="0" dirty="0">
                <a:solidFill>
                  <a:srgbClr val="00539B"/>
                </a:solidFill>
              </a:rPr>
              <a:t>Dissection of the asset-specific chunks</a:t>
            </a:r>
          </a:p>
          <a:p>
            <a:pPr marL="742950" lvl="1" indent="-285750" fontAlgn="base">
              <a:spcBef>
                <a:spcPct val="20000"/>
              </a:spcBef>
              <a:spcAft>
                <a:spcPct val="0"/>
              </a:spcAft>
              <a:buFontTx/>
              <a:buChar char="–"/>
              <a:defRPr/>
            </a:pPr>
            <a:r>
              <a:rPr lang="en-US" sz="2000" kern="0" dirty="0"/>
              <a:t>There are apparently quite a </a:t>
            </a:r>
            <a:r>
              <a:rPr lang="en-US" sz="2000" kern="0" dirty="0" smtClean="0"/>
              <a:t>lot</a:t>
            </a:r>
          </a:p>
          <a:p>
            <a:pPr marL="742950" lvl="1"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r>
              <a:rPr lang="en-US" sz="2400" b="1" kern="0" dirty="0" smtClean="0">
                <a:solidFill>
                  <a:srgbClr val="00539B"/>
                </a:solidFill>
              </a:rPr>
              <a:t>Shockwave on OS X runtime </a:t>
            </a:r>
          </a:p>
          <a:p>
            <a:pPr marL="742950" lvl="1" indent="-285750" fontAlgn="base">
              <a:spcBef>
                <a:spcPct val="20000"/>
              </a:spcBef>
              <a:spcAft>
                <a:spcPct val="0"/>
              </a:spcAft>
              <a:buFontTx/>
              <a:buChar char="–"/>
              <a:defRPr/>
            </a:pPr>
            <a:r>
              <a:rPr lang="en-US" sz="2000" kern="0" dirty="0" smtClean="0"/>
              <a:t>Rewriting exception handlers on OS X via injection</a:t>
            </a:r>
          </a:p>
          <a:p>
            <a:pPr marL="742950" lvl="1"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r>
              <a:rPr lang="en-US" sz="2400" b="1" kern="0" dirty="0" smtClean="0">
                <a:solidFill>
                  <a:srgbClr val="00539B"/>
                </a:solidFill>
              </a:rPr>
              <a:t>Lingo </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Look for vulnerabilities in the handling of Lingo</a:t>
            </a:r>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p:txBody>
      </p:sp>
    </p:spTree>
    <p:extLst>
      <p:ext uri="{BB962C8B-B14F-4D97-AF65-F5344CB8AC3E}">
        <p14:creationId xmlns:p14="http://schemas.microsoft.com/office/powerpoint/2010/main" val="61748151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Conclusion</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In summation</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We started with a large symbol-less codebase that included an undocumented memory manager and parsed an undocumented file format</a:t>
            </a:r>
          </a:p>
          <a:p>
            <a:pPr marL="742950" lvl="1" indent="-285750" fontAlgn="base">
              <a:spcBef>
                <a:spcPct val="20000"/>
              </a:spcBef>
              <a:spcAft>
                <a:spcPct val="0"/>
              </a:spcAft>
              <a:buFontTx/>
              <a:buChar char="–"/>
              <a:defRPr/>
            </a:pPr>
            <a:r>
              <a:rPr lang="en-US" sz="2000" kern="0" dirty="0" smtClean="0"/>
              <a:t>We ended with about 20 0day (more on the way) and tools to make </a:t>
            </a:r>
            <a:r>
              <a:rPr lang="en-US" sz="2000" b="1" kern="0" dirty="0" smtClean="0"/>
              <a:t>any </a:t>
            </a:r>
            <a:r>
              <a:rPr lang="en-US" sz="2000" kern="0" dirty="0" smtClean="0"/>
              <a:t>analysis </a:t>
            </a:r>
            <a:r>
              <a:rPr lang="en-US" sz="2000" b="1" kern="0" dirty="0" smtClean="0"/>
              <a:t>much</a:t>
            </a:r>
            <a:r>
              <a:rPr lang="en-US" sz="2000" kern="0" dirty="0" smtClean="0"/>
              <a:t> easier on the team going forward</a:t>
            </a:r>
          </a:p>
          <a:p>
            <a:pPr marL="1200150" lvl="2"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r>
              <a:rPr lang="en-US" sz="2400" b="1" kern="0" dirty="0">
                <a:solidFill>
                  <a:srgbClr val="00539B"/>
                </a:solidFill>
              </a:rPr>
              <a:t>We hope this demonstrated our process</a:t>
            </a:r>
          </a:p>
          <a:p>
            <a:pPr marL="742950" lvl="1" indent="-285750" fontAlgn="base">
              <a:spcBef>
                <a:spcPct val="20000"/>
              </a:spcBef>
              <a:spcAft>
                <a:spcPct val="0"/>
              </a:spcAft>
              <a:buFontTx/>
              <a:buChar char="–"/>
              <a:defRPr/>
            </a:pPr>
            <a:r>
              <a:rPr lang="en-US" sz="2000" kern="0" dirty="0"/>
              <a:t>And why it’s important to approach a problem thoroughly initially</a:t>
            </a:r>
          </a:p>
          <a:p>
            <a:pPr marL="1200150" lvl="2" indent="-285750" fontAlgn="base">
              <a:spcBef>
                <a:spcPct val="20000"/>
              </a:spcBef>
              <a:spcAft>
                <a:spcPct val="0"/>
              </a:spcAft>
              <a:buFontTx/>
              <a:buChar char="–"/>
              <a:defRPr/>
            </a:pPr>
            <a:r>
              <a:rPr lang="en-US" sz="2000" kern="0" dirty="0"/>
              <a:t>As it saves a headache </a:t>
            </a:r>
            <a:r>
              <a:rPr lang="en-US" sz="2000" kern="0" dirty="0" smtClean="0"/>
              <a:t>later</a:t>
            </a:r>
          </a:p>
          <a:p>
            <a:pPr marL="1200150" lvl="2" indent="-285750" fontAlgn="base">
              <a:spcBef>
                <a:spcPct val="20000"/>
              </a:spcBef>
              <a:spcAft>
                <a:spcPct val="0"/>
              </a:spcAft>
              <a:buFontTx/>
              <a:buChar char="–"/>
              <a:defRPr/>
            </a:pPr>
            <a:r>
              <a:rPr lang="en-US" sz="2000" kern="0" dirty="0" smtClean="0"/>
              <a:t>The tools/techniques can be applicable to other projects if designed properly</a:t>
            </a:r>
            <a:endParaRPr lang="en-US" sz="2000" kern="0" dirty="0"/>
          </a:p>
          <a:p>
            <a:pPr marL="1200150" lvl="2" indent="-285750" fontAlgn="base">
              <a:spcBef>
                <a:spcPct val="20000"/>
              </a:spcBef>
              <a:spcAft>
                <a:spcPct val="0"/>
              </a:spcAft>
              <a:buFontTx/>
              <a:buChar char="–"/>
              <a:defRPr/>
            </a:pPr>
            <a:endParaRPr lang="en-US" sz="2000" kern="0" dirty="0"/>
          </a:p>
        </p:txBody>
      </p:sp>
    </p:spTree>
    <p:extLst>
      <p:ext uri="{BB962C8B-B14F-4D97-AF65-F5344CB8AC3E}">
        <p14:creationId xmlns:p14="http://schemas.microsoft.com/office/powerpoint/2010/main" val="34217036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We’d like to release ‘stuff’ that’d help w/ shockwave</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Our .</a:t>
            </a:r>
            <a:r>
              <a:rPr lang="en-US" sz="2000" kern="0" dirty="0" err="1" smtClean="0"/>
              <a:t>idbs</a:t>
            </a:r>
            <a:endParaRPr lang="en-US" sz="2000" kern="0" dirty="0" smtClean="0"/>
          </a:p>
          <a:p>
            <a:pPr marL="742950" lvl="1" indent="-285750" fontAlgn="base">
              <a:spcBef>
                <a:spcPct val="20000"/>
              </a:spcBef>
              <a:spcAft>
                <a:spcPct val="0"/>
              </a:spcAft>
              <a:buFontTx/>
              <a:buChar char="–"/>
              <a:defRPr/>
            </a:pPr>
            <a:r>
              <a:rPr lang="en-US" sz="2000" kern="0" dirty="0" err="1" smtClean="0"/>
              <a:t>IDAPython</a:t>
            </a:r>
            <a:r>
              <a:rPr lang="en-US" sz="2000" kern="0" dirty="0" smtClean="0"/>
              <a:t> script that renames iml32/</a:t>
            </a:r>
            <a:r>
              <a:rPr lang="en-US" sz="2000" kern="0" dirty="0" err="1" smtClean="0"/>
              <a:t>dirapi</a:t>
            </a:r>
            <a:r>
              <a:rPr lang="en-US" sz="2000" kern="0" dirty="0" smtClean="0"/>
              <a:t> </a:t>
            </a:r>
            <a:r>
              <a:rPr lang="en-US" sz="2000" kern="0" dirty="0" err="1" smtClean="0"/>
              <a:t>funcs</a:t>
            </a:r>
            <a:r>
              <a:rPr lang="en-US" sz="2000" kern="0" dirty="0" smtClean="0"/>
              <a:t> we know about</a:t>
            </a:r>
          </a:p>
          <a:p>
            <a:pPr marL="742950" lvl="1" indent="-285750" fontAlgn="base">
              <a:spcBef>
                <a:spcPct val="20000"/>
              </a:spcBef>
              <a:spcAft>
                <a:spcPct val="0"/>
              </a:spcAft>
              <a:buFontTx/>
              <a:buChar char="–"/>
              <a:defRPr/>
            </a:pPr>
            <a:r>
              <a:rPr lang="en-US" sz="2000" kern="0" dirty="0" smtClean="0"/>
              <a:t>Our x86 injected stubs</a:t>
            </a:r>
          </a:p>
          <a:p>
            <a:pPr marL="742950" lvl="1" indent="-285750" fontAlgn="base">
              <a:spcBef>
                <a:spcPct val="20000"/>
              </a:spcBef>
              <a:spcAft>
                <a:spcPct val="0"/>
              </a:spcAft>
              <a:buFontTx/>
              <a:buChar char="–"/>
              <a:defRPr/>
            </a:pPr>
            <a:r>
              <a:rPr lang="en-US" sz="2000" kern="0" dirty="0" smtClean="0"/>
              <a:t>Code locations ideal for injection</a:t>
            </a:r>
          </a:p>
          <a:p>
            <a:pPr marL="742950" lvl="1" indent="-285750" fontAlgn="base">
              <a:spcBef>
                <a:spcPct val="20000"/>
              </a:spcBef>
              <a:spcAft>
                <a:spcPct val="0"/>
              </a:spcAft>
              <a:buFontTx/>
              <a:buChar char="–"/>
              <a:defRPr/>
            </a:pPr>
            <a:r>
              <a:rPr lang="en-US" sz="2000" kern="0" dirty="0" smtClean="0"/>
              <a:t>…? Ask us if there’s anything you want in particular</a:t>
            </a: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p:txBody>
      </p:sp>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Wrapping Up</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98795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We’re hiring!</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If this stuff is at all interesting to you…</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…and you want to work with: </a:t>
            </a:r>
            <a:r>
              <a:rPr lang="en-US" sz="2000" kern="0" dirty="0" smtClean="0">
                <a:hlinkClick r:id="rId3"/>
              </a:rPr>
              <a:t>http://dvlabs.tippingpoint.com/team</a:t>
            </a:r>
            <a:r>
              <a:rPr lang="en-US" sz="2000" kern="0" dirty="0" smtClean="0"/>
              <a:t> </a:t>
            </a:r>
          </a:p>
          <a:p>
            <a:pPr marL="742950" lvl="1" indent="-285750" fontAlgn="base">
              <a:spcBef>
                <a:spcPct val="20000"/>
              </a:spcBef>
              <a:spcAft>
                <a:spcPct val="0"/>
              </a:spcAft>
              <a:buFontTx/>
              <a:buChar char="–"/>
              <a:defRPr/>
            </a:pPr>
            <a:r>
              <a:rPr lang="en-US" sz="2000" kern="0" dirty="0" smtClean="0"/>
              <a:t>Or if you want to see more 0day than anyone, ever (ZDI)</a:t>
            </a:r>
          </a:p>
          <a:p>
            <a:pPr marL="742950" lvl="1" indent="-285750" fontAlgn="base">
              <a:spcBef>
                <a:spcPct val="20000"/>
              </a:spcBef>
              <a:spcAft>
                <a:spcPct val="0"/>
              </a:spcAft>
              <a:buFontTx/>
              <a:buChar char="–"/>
              <a:defRPr/>
            </a:pPr>
            <a:r>
              <a:rPr lang="en-US" sz="2000" kern="0" dirty="0" smtClean="0"/>
              <a:t>Shoot me an e-mail, </a:t>
            </a:r>
            <a:r>
              <a:rPr lang="en-US" sz="2000" kern="0" dirty="0" err="1" smtClean="0"/>
              <a:t>aaron.portnoy</a:t>
            </a:r>
            <a:r>
              <a:rPr lang="en-US" sz="2000" kern="0" dirty="0" smtClean="0"/>
              <a:t> at HP     com</a:t>
            </a:r>
          </a:p>
          <a:p>
            <a:pPr marL="1200150" lvl="2"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r>
              <a:rPr lang="en-US" sz="2400" b="1" kern="0" dirty="0" smtClean="0">
                <a:solidFill>
                  <a:srgbClr val="00539B"/>
                </a:solidFill>
              </a:rPr>
              <a:t>Remote work is a possibility</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The team is based in Austin, TX</a:t>
            </a:r>
          </a:p>
          <a:p>
            <a:pPr marL="742950" lvl="1" indent="-285750" fontAlgn="base">
              <a:spcBef>
                <a:spcPct val="20000"/>
              </a:spcBef>
              <a:spcAft>
                <a:spcPct val="0"/>
              </a:spcAft>
              <a:buFontTx/>
              <a:buChar char="–"/>
              <a:defRPr/>
            </a:pPr>
            <a:r>
              <a:rPr lang="en-US" sz="2000" kern="0" dirty="0" smtClean="0"/>
              <a:t>I now work out of New York City</a:t>
            </a:r>
          </a:p>
        </p:txBody>
      </p:sp>
      <p:sp>
        <p:nvSpPr>
          <p:cNvPr id="4" name="TextBox 3"/>
          <p:cNvSpPr txBox="1"/>
          <p:nvPr/>
        </p:nvSpPr>
        <p:spPr>
          <a:xfrm>
            <a:off x="5778864" y="2648611"/>
            <a:ext cx="269626" cy="461665"/>
          </a:xfrm>
          <a:prstGeom prst="rect">
            <a:avLst/>
          </a:prstGeom>
          <a:noFill/>
        </p:spPr>
        <p:txBody>
          <a:bodyPr wrap="none" rtlCol="0">
            <a:spAutoFit/>
          </a:bodyPr>
          <a:lstStyle/>
          <a:p>
            <a:r>
              <a:rPr lang="en-US" sz="2400" b="1" dirty="0"/>
              <a:t>.</a:t>
            </a:r>
          </a:p>
        </p:txBody>
      </p:sp>
    </p:spTree>
    <p:extLst>
      <p:ext uri="{BB962C8B-B14F-4D97-AF65-F5344CB8AC3E}">
        <p14:creationId xmlns:p14="http://schemas.microsoft.com/office/powerpoint/2010/main" val="37176180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Questions</a:t>
            </a:r>
          </a:p>
        </p:txBody>
      </p:sp>
      <p:sp>
        <p:nvSpPr>
          <p:cNvPr id="3" name="TextBox 2"/>
          <p:cNvSpPr txBox="1"/>
          <p:nvPr/>
        </p:nvSpPr>
        <p:spPr>
          <a:xfrm>
            <a:off x="2947385" y="2016449"/>
            <a:ext cx="3594538" cy="707886"/>
          </a:xfrm>
          <a:prstGeom prst="rect">
            <a:avLst/>
          </a:prstGeom>
          <a:noFill/>
        </p:spPr>
        <p:txBody>
          <a:bodyPr wrap="square" rtlCol="0">
            <a:spAutoFit/>
          </a:bodyPr>
          <a:lstStyle/>
          <a:p>
            <a:pPr algn="ctr"/>
            <a:r>
              <a:rPr lang="en-US" sz="4000" b="1" dirty="0" smtClean="0"/>
              <a:t>Questions?</a:t>
            </a:r>
            <a:endParaRPr lang="en-US" sz="4000" b="1" dirty="0"/>
          </a:p>
        </p:txBody>
      </p:sp>
      <p:sp>
        <p:nvSpPr>
          <p:cNvPr id="4" name="TextBox 3"/>
          <p:cNvSpPr txBox="1"/>
          <p:nvPr/>
        </p:nvSpPr>
        <p:spPr>
          <a:xfrm>
            <a:off x="1301511" y="3400399"/>
            <a:ext cx="3168869" cy="954107"/>
          </a:xfrm>
          <a:prstGeom prst="rect">
            <a:avLst/>
          </a:prstGeom>
          <a:noFill/>
        </p:spPr>
        <p:txBody>
          <a:bodyPr wrap="square" rtlCol="0">
            <a:spAutoFit/>
          </a:bodyPr>
          <a:lstStyle/>
          <a:p>
            <a:pPr algn="ctr"/>
            <a:r>
              <a:rPr lang="en-US" sz="2800" dirty="0" err="1" smtClean="0"/>
              <a:t>aaron.portnoy</a:t>
            </a:r>
            <a:endParaRPr lang="en-US" sz="2800" dirty="0" smtClean="0"/>
          </a:p>
          <a:p>
            <a:pPr algn="ctr"/>
            <a:r>
              <a:rPr lang="en-US" sz="2800" dirty="0" err="1" smtClean="0"/>
              <a:t>logan.p.brown</a:t>
            </a:r>
            <a:endParaRPr lang="en-US" sz="2800" dirty="0"/>
          </a:p>
        </p:txBody>
      </p:sp>
      <p:sp>
        <p:nvSpPr>
          <p:cNvPr id="5" name="TextBox 4"/>
          <p:cNvSpPr txBox="1"/>
          <p:nvPr/>
        </p:nvSpPr>
        <p:spPr>
          <a:xfrm>
            <a:off x="4470380" y="3615843"/>
            <a:ext cx="548548" cy="523220"/>
          </a:xfrm>
          <a:prstGeom prst="rect">
            <a:avLst/>
          </a:prstGeom>
          <a:noFill/>
        </p:spPr>
        <p:txBody>
          <a:bodyPr wrap="none" rtlCol="0">
            <a:spAutoFit/>
          </a:bodyPr>
          <a:lstStyle/>
          <a:p>
            <a:r>
              <a:rPr lang="en-US" sz="2800" dirty="0" smtClean="0"/>
              <a:t>@</a:t>
            </a:r>
            <a:endParaRPr lang="en-US" sz="2800" dirty="0"/>
          </a:p>
        </p:txBody>
      </p:sp>
      <p:sp>
        <p:nvSpPr>
          <p:cNvPr id="6" name="TextBox 5"/>
          <p:cNvSpPr txBox="1"/>
          <p:nvPr/>
        </p:nvSpPr>
        <p:spPr>
          <a:xfrm>
            <a:off x="5628050" y="3554287"/>
            <a:ext cx="1697901" cy="646331"/>
          </a:xfrm>
          <a:prstGeom prst="rect">
            <a:avLst/>
          </a:prstGeom>
          <a:noFill/>
        </p:spPr>
        <p:txBody>
          <a:bodyPr wrap="none" rtlCol="0">
            <a:spAutoFit/>
          </a:bodyPr>
          <a:lstStyle/>
          <a:p>
            <a:r>
              <a:rPr lang="en-US" sz="3600" dirty="0" smtClean="0"/>
              <a:t>hp.com</a:t>
            </a:r>
            <a:endParaRPr lang="en-US" sz="3600" dirty="0"/>
          </a:p>
        </p:txBody>
      </p:sp>
    </p:spTree>
    <p:extLst>
      <p:ext uri="{BB962C8B-B14F-4D97-AF65-F5344CB8AC3E}">
        <p14:creationId xmlns:p14="http://schemas.microsoft.com/office/powerpoint/2010/main" val="74004895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Thanks &amp; </a:t>
            </a:r>
            <a:r>
              <a:rPr lang="en-US" sz="2600" b="1" kern="0" noProof="0" dirty="0" err="1" smtClean="0">
                <a:latin typeface="+mj-lt"/>
                <a:ea typeface="+mj-ea"/>
                <a:cs typeface="+mj-cs"/>
              </a:rPr>
              <a:t>Greetz</a:t>
            </a:r>
            <a:endParaRPr lang="en-US" sz="2600" b="1" kern="0" noProof="0" dirty="0" smtClean="0">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Team collaboration</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We hope this talk conveyed the fact that this was a team effort</a:t>
            </a:r>
          </a:p>
          <a:p>
            <a:pPr marL="1200150" lvl="2" indent="-285750" fontAlgn="base">
              <a:spcBef>
                <a:spcPct val="20000"/>
              </a:spcBef>
              <a:spcAft>
                <a:spcPct val="0"/>
              </a:spcAft>
              <a:buFontTx/>
              <a:buChar char="–"/>
              <a:defRPr/>
            </a:pPr>
            <a:r>
              <a:rPr lang="en-US" sz="2000" kern="0" dirty="0" smtClean="0"/>
              <a:t>Mad props to our team for their help</a:t>
            </a:r>
          </a:p>
          <a:p>
            <a:pPr marL="1200150" lvl="2" indent="-285750" fontAlgn="base">
              <a:spcBef>
                <a:spcPct val="20000"/>
              </a:spcBef>
              <a:spcAft>
                <a:spcPct val="0"/>
              </a:spcAft>
              <a:buFontTx/>
              <a:buChar char="–"/>
              <a:defRPr/>
            </a:pPr>
            <a:endParaRPr lang="en-US" sz="2000" kern="0" dirty="0"/>
          </a:p>
          <a:p>
            <a:pPr marL="1200150" lvl="2"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r>
              <a:rPr lang="en-US" sz="2400" b="1" kern="0" dirty="0" smtClean="0">
                <a:solidFill>
                  <a:srgbClr val="00539B"/>
                </a:solidFill>
              </a:rPr>
              <a:t>Brainstorming, reality checks, and slide review</a:t>
            </a:r>
            <a:endParaRPr lang="en-US" sz="2400" b="1" kern="0" dirty="0">
              <a:solidFill>
                <a:srgbClr val="00539B"/>
              </a:solidFill>
            </a:endParaRPr>
          </a:p>
          <a:p>
            <a:pPr marL="742950" lvl="1" indent="-285750" fontAlgn="base">
              <a:spcBef>
                <a:spcPct val="20000"/>
              </a:spcBef>
              <a:spcAft>
                <a:spcPct val="0"/>
              </a:spcAft>
              <a:buFontTx/>
              <a:buChar char="–"/>
              <a:defRPr/>
            </a:pPr>
            <a:r>
              <a:rPr lang="en-US" sz="2000" b="1" kern="0" dirty="0" smtClean="0"/>
              <a:t>Peter </a:t>
            </a:r>
            <a:r>
              <a:rPr lang="en-US" sz="2000" b="1" kern="0" dirty="0" err="1" smtClean="0"/>
              <a:t>Silberman</a:t>
            </a:r>
            <a:r>
              <a:rPr lang="en-US" sz="2000" kern="0" dirty="0" smtClean="0"/>
              <a:t> for slide review</a:t>
            </a:r>
          </a:p>
          <a:p>
            <a:pPr marL="742950" lvl="1" indent="-285750" fontAlgn="base">
              <a:spcBef>
                <a:spcPct val="20000"/>
              </a:spcBef>
              <a:spcAft>
                <a:spcPct val="0"/>
              </a:spcAft>
              <a:buFontTx/>
              <a:buChar char="–"/>
              <a:defRPr/>
            </a:pPr>
            <a:r>
              <a:rPr lang="en-US" sz="2000" b="1" kern="0" dirty="0" smtClean="0"/>
              <a:t>Rolf </a:t>
            </a:r>
            <a:r>
              <a:rPr lang="en-US" sz="2000" b="1" kern="0" dirty="0" err="1" smtClean="0"/>
              <a:t>Rolles</a:t>
            </a:r>
            <a:r>
              <a:rPr lang="en-US" sz="2000" kern="0" dirty="0" smtClean="0"/>
              <a:t> for indirectly keeping us modest</a:t>
            </a:r>
          </a:p>
          <a:p>
            <a:pPr marL="742950" lvl="1" indent="-285750" fontAlgn="base">
              <a:spcBef>
                <a:spcPct val="20000"/>
              </a:spcBef>
              <a:spcAft>
                <a:spcPct val="0"/>
              </a:spcAft>
              <a:buFontTx/>
              <a:buChar char="–"/>
              <a:defRPr/>
            </a:pPr>
            <a:r>
              <a:rPr lang="en-US" sz="2000" b="1" kern="0" dirty="0" smtClean="0"/>
              <a:t>busticati.org</a:t>
            </a:r>
            <a:r>
              <a:rPr lang="en-US" sz="2000" kern="0" dirty="0" smtClean="0"/>
              <a:t> </a:t>
            </a:r>
            <a:r>
              <a:rPr lang="en-US" sz="2000" b="1" kern="0" dirty="0" smtClean="0"/>
              <a:t>IRC</a:t>
            </a:r>
            <a:r>
              <a:rPr lang="en-US" sz="2000" kern="0" dirty="0" smtClean="0"/>
              <a:t> for general brainstorming</a:t>
            </a:r>
          </a:p>
          <a:p>
            <a:pPr marL="742950" lvl="1" indent="-285750" fontAlgn="base">
              <a:spcBef>
                <a:spcPct val="20000"/>
              </a:spcBef>
              <a:spcAft>
                <a:spcPct val="0"/>
              </a:spcAft>
              <a:buFontTx/>
              <a:buChar char="–"/>
              <a:defRPr/>
            </a:pPr>
            <a:endParaRPr lang="en-US" sz="2000" b="1"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p:txBody>
      </p:sp>
    </p:spTree>
    <p:extLst>
      <p:ext uri="{BB962C8B-B14F-4D97-AF65-F5344CB8AC3E}">
        <p14:creationId xmlns:p14="http://schemas.microsoft.com/office/powerpoint/2010/main" val="1296139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lvl="0" fontAlgn="base">
              <a:spcBef>
                <a:spcPct val="0"/>
              </a:spcBef>
              <a:spcAft>
                <a:spcPct val="0"/>
              </a:spcAft>
              <a:defRPr/>
            </a:pPr>
            <a:r>
              <a:rPr lang="en-US" sz="2600" b="1" kern="0" dirty="0"/>
              <a:t>Verifying </a:t>
            </a:r>
            <a:r>
              <a:rPr lang="en-US" sz="2600" b="1" kern="0" dirty="0" smtClean="0"/>
              <a:t>the </a:t>
            </a:r>
            <a:r>
              <a:rPr lang="en-US" sz="2600" b="1" kern="0" dirty="0"/>
              <a:t>Old Fashioned Way</a:t>
            </a:r>
            <a:r>
              <a:rPr lang="en-US" sz="2600" b="1" kern="0" dirty="0" smtClean="0"/>
              <a:t>™ (cont.)</a:t>
            </a:r>
            <a:endParaRPr lang="en-US" sz="2600" b="1" kern="0" dirty="0"/>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Screw reversing the memory manager</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Could be quite time consuming</a:t>
            </a:r>
          </a:p>
          <a:p>
            <a:pPr marL="742950" lvl="1" indent="-285750" fontAlgn="base">
              <a:spcBef>
                <a:spcPct val="20000"/>
              </a:spcBef>
              <a:spcAft>
                <a:spcPct val="0"/>
              </a:spcAft>
              <a:buFontTx/>
              <a:buChar char="–"/>
              <a:defRPr/>
            </a:pPr>
            <a:r>
              <a:rPr lang="en-US" sz="2400" kern="0" dirty="0" smtClean="0"/>
              <a:t>It makes more sense to RE from first use of fuzzed data</a:t>
            </a:r>
            <a:endParaRPr lang="en-US" sz="2400" kern="0" dirty="0"/>
          </a:p>
          <a:p>
            <a:pPr marL="285750"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We must locate where the process reads in the file</a:t>
            </a:r>
            <a:endParaRPr lang="en-US" sz="2400" b="1" kern="0" dirty="0">
              <a:solidFill>
                <a:srgbClr val="00539B"/>
              </a:solidFill>
            </a:endParaRPr>
          </a:p>
          <a:p>
            <a:pPr marL="742950" lvl="1" indent="-285750" fontAlgn="base">
              <a:spcBef>
                <a:spcPct val="20000"/>
              </a:spcBef>
              <a:spcAft>
                <a:spcPct val="0"/>
              </a:spcAft>
              <a:buFontTx/>
              <a:buChar char="–"/>
              <a:defRPr/>
            </a:pPr>
            <a:r>
              <a:rPr lang="en-US" sz="2400" kern="0" dirty="0" smtClean="0"/>
              <a:t>Turns out it uses MSVCR71!read</a:t>
            </a:r>
          </a:p>
          <a:p>
            <a:pPr marL="1200150" lvl="2" indent="-285750" fontAlgn="base">
              <a:spcBef>
                <a:spcPct val="20000"/>
              </a:spcBef>
              <a:spcAft>
                <a:spcPct val="0"/>
              </a:spcAft>
              <a:buFontTx/>
              <a:buChar char="–"/>
              <a:defRPr/>
            </a:pPr>
            <a:r>
              <a:rPr lang="en-US" sz="2000" kern="0" dirty="0"/>
              <a:t>.text:690709C4 </a:t>
            </a:r>
            <a:r>
              <a:rPr lang="en-US" sz="2000" kern="0" dirty="0" smtClean="0"/>
              <a:t> </a:t>
            </a:r>
            <a:r>
              <a:rPr lang="en-US" sz="2000" kern="0" dirty="0"/>
              <a:t>call    </a:t>
            </a:r>
            <a:r>
              <a:rPr lang="en-US" sz="2000" kern="0" dirty="0" err="1"/>
              <a:t>ds:_</a:t>
            </a:r>
            <a:r>
              <a:rPr lang="en-US" sz="2000" kern="0" dirty="0" err="1" smtClean="0"/>
              <a:t>read</a:t>
            </a:r>
            <a:r>
              <a:rPr lang="en-US" sz="2000" kern="0" dirty="0" smtClean="0"/>
              <a:t> </a:t>
            </a:r>
            <a:r>
              <a:rPr lang="en-US" sz="2000" kern="0" dirty="0"/>
              <a:t>(iml32, base </a:t>
            </a:r>
            <a:r>
              <a:rPr lang="en-US" sz="2000" kern="0" dirty="0" smtClean="0"/>
              <a:t>0x69001000)</a:t>
            </a:r>
            <a:endParaRPr lang="en-US" sz="2000" kern="0" dirty="0"/>
          </a:p>
          <a:p>
            <a:pPr marL="742950" lvl="1" indent="-285750" fontAlgn="base">
              <a:spcBef>
                <a:spcPct val="20000"/>
              </a:spcBef>
              <a:spcAft>
                <a:spcPct val="0"/>
              </a:spcAft>
              <a:buFontTx/>
              <a:buChar char="–"/>
              <a:defRPr/>
            </a:pPr>
            <a:r>
              <a:rPr lang="en-US" sz="2400" kern="0" dirty="0" smtClean="0"/>
              <a:t>Shockwave reads bytes in strange increments</a:t>
            </a:r>
          </a:p>
          <a:p>
            <a:pPr marL="742950" lvl="1" indent="-285750" fontAlgn="base">
              <a:spcBef>
                <a:spcPct val="20000"/>
              </a:spcBef>
              <a:spcAft>
                <a:spcPct val="0"/>
              </a:spcAft>
              <a:buFontTx/>
              <a:buChar char="–"/>
              <a:defRPr/>
            </a:pPr>
            <a:endParaRPr lang="en-US" sz="2400" kern="0" dirty="0"/>
          </a:p>
          <a:p>
            <a:pPr marL="742950" lvl="1" indent="-285750" fontAlgn="base">
              <a:spcBef>
                <a:spcPct val="20000"/>
              </a:spcBef>
              <a:spcAft>
                <a:spcPct val="0"/>
              </a:spcAft>
              <a:buFontTx/>
              <a:buChar char="–"/>
              <a:defRPr/>
            </a:pPr>
            <a:endParaRPr lang="en-US" sz="2400" kern="0" dirty="0"/>
          </a:p>
        </p:txBody>
      </p:sp>
    </p:spTree>
    <p:extLst>
      <p:ext uri="{BB962C8B-B14F-4D97-AF65-F5344CB8AC3E}">
        <p14:creationId xmlns:p14="http://schemas.microsoft.com/office/powerpoint/2010/main" val="1858180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lvl="0" fontAlgn="base">
              <a:spcBef>
                <a:spcPct val="0"/>
              </a:spcBef>
              <a:spcAft>
                <a:spcPct val="0"/>
              </a:spcAft>
              <a:defRPr/>
            </a:pPr>
            <a:r>
              <a:rPr lang="en-US" sz="2600" b="1" kern="0" dirty="0"/>
              <a:t>Verifying </a:t>
            </a:r>
            <a:r>
              <a:rPr lang="en-US" sz="2600" b="1" kern="0" dirty="0" smtClean="0"/>
              <a:t>the </a:t>
            </a:r>
            <a:r>
              <a:rPr lang="en-US" sz="2600" b="1" kern="0" dirty="0"/>
              <a:t>Old Fashioned Way</a:t>
            </a:r>
            <a:r>
              <a:rPr lang="en-US" sz="2600" b="1" kern="0" dirty="0" smtClean="0"/>
              <a:t>™ (cont.)</a:t>
            </a:r>
            <a:endParaRPr lang="en-US" sz="2600" b="1" kern="0" dirty="0"/>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Possible solution</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We could set some clever breakpoints</a:t>
            </a:r>
          </a:p>
          <a:p>
            <a:pPr marL="1200150" lvl="2" indent="-285750" fontAlgn="base">
              <a:spcBef>
                <a:spcPct val="20000"/>
              </a:spcBef>
              <a:spcAft>
                <a:spcPct val="0"/>
              </a:spcAft>
              <a:buFontTx/>
              <a:buChar char="–"/>
              <a:defRPr/>
            </a:pPr>
            <a:r>
              <a:rPr lang="en-US" sz="2400" kern="0" dirty="0" smtClean="0"/>
              <a:t>Grab </a:t>
            </a:r>
            <a:r>
              <a:rPr lang="en-US" sz="2400" kern="0" dirty="0" err="1" smtClean="0"/>
              <a:t>dst</a:t>
            </a:r>
            <a:r>
              <a:rPr lang="en-US" sz="2400" kern="0" dirty="0" smtClean="0"/>
              <a:t> buffer before, search it after call to read</a:t>
            </a:r>
            <a:endParaRPr lang="en-US" sz="2400" kern="0" dirty="0"/>
          </a:p>
          <a:p>
            <a:pPr marL="285750"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Context switches are expensive</a:t>
            </a:r>
            <a:endParaRPr lang="en-US" sz="2400" b="1" kern="0" dirty="0">
              <a:solidFill>
                <a:srgbClr val="00539B"/>
              </a:solidFill>
            </a:endParaRPr>
          </a:p>
          <a:p>
            <a:pPr marL="742950" lvl="1" indent="-285750" fontAlgn="base">
              <a:spcBef>
                <a:spcPct val="20000"/>
              </a:spcBef>
              <a:spcAft>
                <a:spcPct val="0"/>
              </a:spcAft>
              <a:buFontTx/>
              <a:buChar char="–"/>
              <a:defRPr/>
            </a:pPr>
            <a:r>
              <a:rPr lang="en-US" sz="2400" kern="0" dirty="0" smtClean="0"/>
              <a:t>This is a job for… Instrumentation!</a:t>
            </a:r>
            <a:endParaRPr lang="en-US" sz="2400" kern="0" dirty="0"/>
          </a:p>
          <a:p>
            <a:pPr marL="742950" lvl="1" indent="-285750" fontAlgn="base">
              <a:spcBef>
                <a:spcPct val="20000"/>
              </a:spcBef>
              <a:spcAft>
                <a:spcPct val="0"/>
              </a:spcAft>
              <a:buFontTx/>
              <a:buChar char="–"/>
              <a:defRPr/>
            </a:pPr>
            <a:endParaRPr lang="en-US" sz="2400" kern="0" dirty="0"/>
          </a:p>
        </p:txBody>
      </p:sp>
      <p:pic>
        <p:nvPicPr>
          <p:cNvPr id="4098" name="Picture 2" descr="C:\Users\aaron\Documents\Research\Presentations\CanSecWest 2011\img\underd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866" y="4238169"/>
            <a:ext cx="1914543" cy="217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749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Dynamic Binary Instrumentation</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DBI (read: hooking) allows for injection of arbitrary logic</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000" kern="0" dirty="0" smtClean="0"/>
              <a:t>We can hook anywhere with any </a:t>
            </a:r>
            <a:r>
              <a:rPr lang="en-US" sz="2000" kern="0" dirty="0" err="1" smtClean="0"/>
              <a:t>asm</a:t>
            </a:r>
            <a:r>
              <a:rPr lang="en-US" sz="2000" kern="0" dirty="0" smtClean="0"/>
              <a:t> we’d like to run</a:t>
            </a:r>
          </a:p>
          <a:p>
            <a:pPr marL="742950" lvl="1" indent="-285750" fontAlgn="base">
              <a:spcBef>
                <a:spcPct val="20000"/>
              </a:spcBef>
              <a:spcAft>
                <a:spcPct val="0"/>
              </a:spcAft>
              <a:buFontTx/>
              <a:buChar char="–"/>
              <a:defRPr/>
            </a:pPr>
            <a:r>
              <a:rPr lang="en-US" sz="2000" kern="0" dirty="0" smtClean="0"/>
              <a:t>Nothing new, this has been around since the 80s </a:t>
            </a:r>
            <a:r>
              <a:rPr lang="en-US" sz="1600" kern="0" dirty="0" smtClean="0"/>
              <a:t>(or earlier)</a:t>
            </a:r>
            <a:endParaRPr lang="en-US" sz="1600" kern="0" dirty="0"/>
          </a:p>
          <a:p>
            <a:pPr marL="285750"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a:solidFill>
                  <a:srgbClr val="00539B"/>
                </a:solidFill>
              </a:rPr>
              <a:t>Several different instrumentation frameworks out there</a:t>
            </a:r>
          </a:p>
          <a:p>
            <a:pPr marL="742950" lvl="1" indent="-285750" fontAlgn="base">
              <a:spcBef>
                <a:spcPct val="20000"/>
              </a:spcBef>
              <a:spcAft>
                <a:spcPct val="0"/>
              </a:spcAft>
              <a:buFontTx/>
              <a:buChar char="–"/>
              <a:defRPr/>
            </a:pPr>
            <a:r>
              <a:rPr lang="en-US" kern="0" dirty="0" err="1"/>
              <a:t>DynamoRIO</a:t>
            </a:r>
            <a:r>
              <a:rPr lang="en-US" kern="0" dirty="0"/>
              <a:t> (</a:t>
            </a:r>
            <a:r>
              <a:rPr lang="en-US" kern="0" dirty="0">
                <a:hlinkClick r:id="rId3"/>
              </a:rPr>
              <a:t>http://</a:t>
            </a:r>
            <a:r>
              <a:rPr lang="en-US" kern="0" dirty="0" smtClean="0">
                <a:hlinkClick r:id="rId3"/>
              </a:rPr>
              <a:t>dynamorio.org</a:t>
            </a:r>
            <a:r>
              <a:rPr lang="en-US" kern="0" dirty="0" smtClean="0"/>
              <a:t>)</a:t>
            </a:r>
            <a:endParaRPr lang="en-US" kern="0" dirty="0"/>
          </a:p>
          <a:p>
            <a:pPr marL="742950" lvl="1" indent="-285750" fontAlgn="base">
              <a:spcBef>
                <a:spcPct val="20000"/>
              </a:spcBef>
              <a:spcAft>
                <a:spcPct val="0"/>
              </a:spcAft>
              <a:buFontTx/>
              <a:buChar char="–"/>
              <a:defRPr/>
            </a:pPr>
            <a:r>
              <a:rPr lang="en-US" kern="0" dirty="0"/>
              <a:t>Pin (</a:t>
            </a:r>
            <a:r>
              <a:rPr lang="en-US" kern="0" dirty="0">
                <a:hlinkClick r:id="rId4"/>
              </a:rPr>
              <a:t>http://pintool.org</a:t>
            </a:r>
            <a:r>
              <a:rPr lang="en-US" kern="0" dirty="0" smtClean="0"/>
              <a:t>)</a:t>
            </a:r>
          </a:p>
          <a:p>
            <a:pPr marL="742950" lvl="1" indent="-285750" fontAlgn="base">
              <a:spcBef>
                <a:spcPct val="20000"/>
              </a:spcBef>
              <a:spcAft>
                <a:spcPct val="0"/>
              </a:spcAft>
              <a:buFontTx/>
              <a:buChar char="–"/>
              <a:defRPr/>
            </a:pPr>
            <a:r>
              <a:rPr lang="en-US" kern="0" dirty="0"/>
              <a:t>ERESI (</a:t>
            </a:r>
            <a:r>
              <a:rPr lang="en-US" kern="0" dirty="0">
                <a:hlinkClick r:id="rId5"/>
              </a:rPr>
              <a:t>http://</a:t>
            </a:r>
            <a:r>
              <a:rPr lang="en-US" kern="0" dirty="0" smtClean="0">
                <a:hlinkClick r:id="rId5"/>
              </a:rPr>
              <a:t>www.eresi-project.org</a:t>
            </a:r>
            <a:r>
              <a:rPr lang="en-US" kern="0" dirty="0" smtClean="0"/>
              <a:t>)</a:t>
            </a:r>
          </a:p>
          <a:p>
            <a:pPr marL="742950" lvl="1"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We have our own internal library for this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What we demonstrate will use ours, but we will explain how one can replicate this using the other frameworks</a:t>
            </a:r>
            <a:endParaRPr lang="en-US" sz="2000" kern="0" dirty="0"/>
          </a:p>
          <a:p>
            <a:pPr marL="742950" lvl="1" indent="-285750" fontAlgn="base">
              <a:spcBef>
                <a:spcPct val="20000"/>
              </a:spcBef>
              <a:spcAft>
                <a:spcPct val="0"/>
              </a:spcAft>
              <a:buFontTx/>
              <a:buChar char="–"/>
              <a:defRPr/>
            </a:pPr>
            <a:endParaRPr lang="en-US" sz="2400" kern="0" dirty="0"/>
          </a:p>
        </p:txBody>
      </p:sp>
    </p:spTree>
    <p:extLst>
      <p:ext uri="{BB962C8B-B14F-4D97-AF65-F5344CB8AC3E}">
        <p14:creationId xmlns:p14="http://schemas.microsoft.com/office/powerpoint/2010/main" val="4228760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Dynamic Binary Instrumentation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4"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Basic overview of capabilities</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We have the ability to allocate/free memory</a:t>
            </a:r>
          </a:p>
          <a:p>
            <a:pPr marL="742950" lvl="1" indent="-285750" fontAlgn="base">
              <a:spcBef>
                <a:spcPct val="20000"/>
              </a:spcBef>
              <a:spcAft>
                <a:spcPct val="0"/>
              </a:spcAft>
              <a:buFontTx/>
              <a:buChar char="–"/>
              <a:defRPr/>
            </a:pPr>
            <a:r>
              <a:rPr lang="en-US" sz="2400" kern="0" dirty="0" smtClean="0"/>
              <a:t>Using this, we can “lift” code from within a given module</a:t>
            </a:r>
          </a:p>
          <a:p>
            <a:pPr marL="285750"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Hooking implementation</a:t>
            </a:r>
          </a:p>
          <a:p>
            <a:pPr marL="742950" lvl="1" indent="-285750" fontAlgn="base">
              <a:spcBef>
                <a:spcPct val="20000"/>
              </a:spcBef>
              <a:spcAft>
                <a:spcPct val="0"/>
              </a:spcAft>
              <a:buFontTx/>
              <a:buChar char="–"/>
              <a:defRPr/>
            </a:pPr>
            <a:r>
              <a:rPr lang="en-US" sz="2400" kern="0" dirty="0" smtClean="0"/>
              <a:t>Our code works by patching a far </a:t>
            </a:r>
            <a:r>
              <a:rPr lang="en-US" sz="2400" kern="0" dirty="0" err="1" smtClean="0"/>
              <a:t>jmp</a:t>
            </a:r>
            <a:r>
              <a:rPr lang="en-US" sz="2400" kern="0" dirty="0" smtClean="0"/>
              <a:t> at the desired hook point that </a:t>
            </a:r>
            <a:r>
              <a:rPr lang="en-US" sz="2400" kern="0" dirty="0" err="1" smtClean="0"/>
              <a:t>jmps</a:t>
            </a:r>
            <a:r>
              <a:rPr lang="en-US" sz="2400" kern="0" dirty="0" smtClean="0"/>
              <a:t> to the </a:t>
            </a:r>
            <a:r>
              <a:rPr lang="en-US" sz="2400" kern="0" dirty="0" err="1" smtClean="0"/>
              <a:t>asm</a:t>
            </a:r>
            <a:r>
              <a:rPr lang="en-US" sz="2400" kern="0" dirty="0" smtClean="0"/>
              <a:t> we want to run</a:t>
            </a:r>
          </a:p>
          <a:p>
            <a:pPr marL="742950" lvl="1" indent="-285750" fontAlgn="base">
              <a:spcBef>
                <a:spcPct val="20000"/>
              </a:spcBef>
              <a:spcAft>
                <a:spcPct val="0"/>
              </a:spcAft>
              <a:buFontTx/>
              <a:buChar char="–"/>
              <a:defRPr/>
            </a:pPr>
            <a:r>
              <a:rPr lang="en-US" sz="2400" kern="0" dirty="0" smtClean="0"/>
              <a:t>Afterwards, we </a:t>
            </a:r>
            <a:r>
              <a:rPr lang="en-US" sz="2400" kern="0" dirty="0" err="1" smtClean="0"/>
              <a:t>jmp</a:t>
            </a:r>
            <a:r>
              <a:rPr lang="en-US" sz="2400" kern="0" dirty="0" smtClean="0"/>
              <a:t> to the lifted code</a:t>
            </a:r>
          </a:p>
          <a:p>
            <a:pPr marL="742950" lvl="1" indent="-285750" fontAlgn="base">
              <a:spcBef>
                <a:spcPct val="20000"/>
              </a:spcBef>
              <a:spcAft>
                <a:spcPct val="0"/>
              </a:spcAft>
              <a:buFontTx/>
              <a:buChar char="–"/>
              <a:defRPr/>
            </a:pPr>
            <a:r>
              <a:rPr lang="en-US" sz="2400" kern="0" dirty="0" smtClean="0"/>
              <a:t>And then patch a far </a:t>
            </a:r>
            <a:r>
              <a:rPr lang="en-US" sz="2400" kern="0" dirty="0" err="1" smtClean="0"/>
              <a:t>jmp</a:t>
            </a:r>
            <a:r>
              <a:rPr lang="en-US" sz="2400" kern="0" dirty="0" smtClean="0"/>
              <a:t> from the lifted code back to the original module</a:t>
            </a:r>
          </a:p>
        </p:txBody>
      </p:sp>
    </p:spTree>
    <p:extLst>
      <p:ext uri="{BB962C8B-B14F-4D97-AF65-F5344CB8AC3E}">
        <p14:creationId xmlns:p14="http://schemas.microsoft.com/office/powerpoint/2010/main" val="1661986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aron\Documents\Research\Presentations\CanSecWest 2011\img\imMem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52" y="1359876"/>
            <a:ext cx="1530401" cy="52490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Dynamic Binary Instrumentation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6" name="TextBox 5"/>
          <p:cNvSpPr txBox="1"/>
          <p:nvPr/>
        </p:nvSpPr>
        <p:spPr>
          <a:xfrm>
            <a:off x="5478585" y="1466389"/>
            <a:ext cx="2860720" cy="369332"/>
          </a:xfrm>
          <a:prstGeom prst="rect">
            <a:avLst/>
          </a:prstGeom>
          <a:noFill/>
        </p:spPr>
        <p:txBody>
          <a:bodyPr wrap="none" rtlCol="0">
            <a:spAutoFit/>
          </a:bodyPr>
          <a:lstStyle/>
          <a:p>
            <a:r>
              <a:rPr lang="en-US" dirty="0" err="1" smtClean="0"/>
              <a:t>VirtualAlloc</a:t>
            </a:r>
            <a:r>
              <a:rPr lang="en-US" dirty="0" smtClean="0"/>
              <a:t> some memory</a:t>
            </a:r>
            <a:endParaRPr lang="en-US" dirty="0"/>
          </a:p>
        </p:txBody>
      </p:sp>
      <p:sp>
        <p:nvSpPr>
          <p:cNvPr id="7" name="Rectangle 6"/>
          <p:cNvSpPr/>
          <p:nvPr/>
        </p:nvSpPr>
        <p:spPr bwMode="auto">
          <a:xfrm>
            <a:off x="5588002" y="2071077"/>
            <a:ext cx="2720043" cy="36419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9" name="TextBox 8"/>
          <p:cNvSpPr txBox="1"/>
          <p:nvPr/>
        </p:nvSpPr>
        <p:spPr>
          <a:xfrm>
            <a:off x="4221922" y="2109334"/>
            <a:ext cx="1366080" cy="307777"/>
          </a:xfrm>
          <a:prstGeom prst="rect">
            <a:avLst/>
          </a:prstGeom>
          <a:noFill/>
        </p:spPr>
        <p:txBody>
          <a:bodyPr wrap="none" rtlCol="0">
            <a:spAutoFit/>
          </a:bodyPr>
          <a:lstStyle/>
          <a:p>
            <a:r>
              <a:rPr lang="en-US" sz="1400" b="1" dirty="0" smtClean="0">
                <a:latin typeface="Courier New" pitchFamily="49" charset="0"/>
                <a:cs typeface="Courier New" pitchFamily="49" charset="0"/>
              </a:rPr>
              <a:t>0xwhatever:</a:t>
            </a:r>
            <a:endParaRPr lang="en-US" sz="1400" b="1" dirty="0">
              <a:latin typeface="Courier New" pitchFamily="49" charset="0"/>
              <a:cs typeface="Courier New" pitchFamily="49" charset="0"/>
            </a:endParaRPr>
          </a:p>
        </p:txBody>
      </p:sp>
    </p:spTree>
    <p:extLst>
      <p:ext uri="{BB962C8B-B14F-4D97-AF65-F5344CB8AC3E}">
        <p14:creationId xmlns:p14="http://schemas.microsoft.com/office/powerpoint/2010/main" val="382953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aron\Documents\Research\Presentations\CanSecWest 2011\img\imMem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52" y="1359876"/>
            <a:ext cx="1530401" cy="52490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Dynamic Binary Instrumentation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2" name="Rectangle 1"/>
          <p:cNvSpPr/>
          <p:nvPr/>
        </p:nvSpPr>
        <p:spPr bwMode="auto">
          <a:xfrm>
            <a:off x="1141412" y="2727570"/>
            <a:ext cx="1390772" cy="242276"/>
          </a:xfrm>
          <a:prstGeom prst="rect">
            <a:avLst/>
          </a:prstGeom>
          <a:solidFill>
            <a:srgbClr val="FF0000">
              <a:alpha val="19000"/>
            </a:srgbClr>
          </a:solidFill>
          <a:ln w="2794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6" name="TextBox 5"/>
          <p:cNvSpPr txBox="1"/>
          <p:nvPr/>
        </p:nvSpPr>
        <p:spPr>
          <a:xfrm>
            <a:off x="5478585" y="1466389"/>
            <a:ext cx="2860720" cy="369332"/>
          </a:xfrm>
          <a:prstGeom prst="rect">
            <a:avLst/>
          </a:prstGeom>
          <a:noFill/>
        </p:spPr>
        <p:txBody>
          <a:bodyPr wrap="none" rtlCol="0">
            <a:spAutoFit/>
          </a:bodyPr>
          <a:lstStyle/>
          <a:p>
            <a:r>
              <a:rPr lang="en-US" dirty="0" err="1" smtClean="0"/>
              <a:t>VirtualAlloc</a:t>
            </a:r>
            <a:r>
              <a:rPr lang="en-US" dirty="0" smtClean="0"/>
              <a:t> some memory</a:t>
            </a:r>
            <a:endParaRPr lang="en-US" dirty="0"/>
          </a:p>
        </p:txBody>
      </p:sp>
      <p:sp>
        <p:nvSpPr>
          <p:cNvPr id="7" name="Rectangle 6"/>
          <p:cNvSpPr/>
          <p:nvPr/>
        </p:nvSpPr>
        <p:spPr bwMode="auto">
          <a:xfrm>
            <a:off x="5588002" y="2071077"/>
            <a:ext cx="2673113" cy="36419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9" name="TextBox 8"/>
          <p:cNvSpPr txBox="1"/>
          <p:nvPr/>
        </p:nvSpPr>
        <p:spPr>
          <a:xfrm>
            <a:off x="4221922" y="2109334"/>
            <a:ext cx="1366080" cy="307777"/>
          </a:xfrm>
          <a:prstGeom prst="rect">
            <a:avLst/>
          </a:prstGeom>
          <a:noFill/>
        </p:spPr>
        <p:txBody>
          <a:bodyPr wrap="none" rtlCol="0">
            <a:spAutoFit/>
          </a:bodyPr>
          <a:lstStyle/>
          <a:p>
            <a:r>
              <a:rPr lang="en-US" sz="1400" b="1" dirty="0" smtClean="0">
                <a:latin typeface="Courier New" pitchFamily="49" charset="0"/>
                <a:cs typeface="Courier New" pitchFamily="49" charset="0"/>
              </a:rPr>
              <a:t>0xwhatever:</a:t>
            </a:r>
            <a:endParaRPr lang="en-US" sz="1400" b="1" dirty="0">
              <a:latin typeface="Courier New" pitchFamily="49" charset="0"/>
              <a:cs typeface="Courier New" pitchFamily="49" charset="0"/>
            </a:endParaRPr>
          </a:p>
        </p:txBody>
      </p:sp>
      <p:pic>
        <p:nvPicPr>
          <p:cNvPr id="8" name="Picture 3" descr="C:\Users\aaron\Documents\Research\Presentations\CanSecWest 2011\img\lifted_co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662" y="2076141"/>
            <a:ext cx="2675453" cy="38576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bwMode="auto">
          <a:xfrm flipV="1">
            <a:off x="2640553" y="2461904"/>
            <a:ext cx="2838032" cy="386804"/>
          </a:xfrm>
          <a:prstGeom prst="straightConnector1">
            <a:avLst/>
          </a:prstGeom>
          <a:ln w="28575">
            <a:solidFill>
              <a:srgbClr val="FF0000"/>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2972147" y="2909837"/>
            <a:ext cx="2406428" cy="338554"/>
          </a:xfrm>
          <a:prstGeom prst="rect">
            <a:avLst/>
          </a:prstGeom>
          <a:noFill/>
        </p:spPr>
        <p:txBody>
          <a:bodyPr wrap="none" rtlCol="0">
            <a:spAutoFit/>
          </a:bodyPr>
          <a:lstStyle/>
          <a:p>
            <a:r>
              <a:rPr lang="en-US" sz="1600" b="1" dirty="0" smtClean="0">
                <a:solidFill>
                  <a:srgbClr val="FF0000"/>
                </a:solidFill>
                <a:latin typeface="Courier New" pitchFamily="49" charset="0"/>
                <a:cs typeface="Courier New" pitchFamily="49" charset="0"/>
              </a:rPr>
              <a:t>Lift original code</a:t>
            </a:r>
            <a:endParaRPr lang="en-US" sz="1600"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1149576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aron\Documents\Research\Presentations\CanSecWest 2011\img\imMem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52" y="1359876"/>
            <a:ext cx="1530401" cy="52490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Dynamic Binary Instrumentation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6" name="TextBox 5"/>
          <p:cNvSpPr txBox="1"/>
          <p:nvPr/>
        </p:nvSpPr>
        <p:spPr>
          <a:xfrm>
            <a:off x="5478585" y="1466389"/>
            <a:ext cx="2860720" cy="369332"/>
          </a:xfrm>
          <a:prstGeom prst="rect">
            <a:avLst/>
          </a:prstGeom>
          <a:noFill/>
        </p:spPr>
        <p:txBody>
          <a:bodyPr wrap="none" rtlCol="0">
            <a:spAutoFit/>
          </a:bodyPr>
          <a:lstStyle/>
          <a:p>
            <a:r>
              <a:rPr lang="en-US" dirty="0" err="1" smtClean="0"/>
              <a:t>VirtualAlloc</a:t>
            </a:r>
            <a:r>
              <a:rPr lang="en-US" dirty="0" smtClean="0"/>
              <a:t> some memory</a:t>
            </a:r>
            <a:endParaRPr lang="en-US" dirty="0"/>
          </a:p>
        </p:txBody>
      </p:sp>
      <p:sp>
        <p:nvSpPr>
          <p:cNvPr id="7" name="Rectangle 6"/>
          <p:cNvSpPr/>
          <p:nvPr/>
        </p:nvSpPr>
        <p:spPr bwMode="auto">
          <a:xfrm>
            <a:off x="5588002" y="2071077"/>
            <a:ext cx="2673113" cy="36419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9" name="TextBox 8"/>
          <p:cNvSpPr txBox="1"/>
          <p:nvPr/>
        </p:nvSpPr>
        <p:spPr>
          <a:xfrm>
            <a:off x="4221922" y="2109334"/>
            <a:ext cx="1366080" cy="307777"/>
          </a:xfrm>
          <a:prstGeom prst="rect">
            <a:avLst/>
          </a:prstGeom>
          <a:noFill/>
        </p:spPr>
        <p:txBody>
          <a:bodyPr wrap="none" rtlCol="0">
            <a:spAutoFit/>
          </a:bodyPr>
          <a:lstStyle/>
          <a:p>
            <a:r>
              <a:rPr lang="en-US" sz="1400" b="1" dirty="0" smtClean="0">
                <a:latin typeface="Courier New" pitchFamily="49" charset="0"/>
                <a:cs typeface="Courier New" pitchFamily="49" charset="0"/>
              </a:rPr>
              <a:t>0xwhatever:</a:t>
            </a:r>
            <a:endParaRPr lang="en-US" sz="1400" b="1" dirty="0">
              <a:latin typeface="Courier New" pitchFamily="49" charset="0"/>
              <a:cs typeface="Courier New" pitchFamily="49" charset="0"/>
            </a:endParaRPr>
          </a:p>
        </p:txBody>
      </p:sp>
      <p:pic>
        <p:nvPicPr>
          <p:cNvPr id="8" name="Picture 3" descr="C:\Users\aaron\Documents\Research\Presentations\CanSecWest 2011\img\lifted_co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662" y="2076141"/>
            <a:ext cx="2675453" cy="38576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bwMode="auto">
          <a:xfrm flipH="1">
            <a:off x="2640553" y="2655306"/>
            <a:ext cx="2945110" cy="314540"/>
          </a:xfrm>
          <a:prstGeom prst="straightConnector1">
            <a:avLst/>
          </a:prstGeom>
          <a:ln w="28575">
            <a:solidFill>
              <a:srgbClr val="FF0000"/>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2931093" y="2974852"/>
            <a:ext cx="2547492" cy="307777"/>
          </a:xfrm>
          <a:prstGeom prst="rect">
            <a:avLst/>
          </a:prstGeom>
          <a:noFill/>
        </p:spPr>
        <p:txBody>
          <a:bodyPr wrap="none" rtlCol="0">
            <a:spAutoFit/>
          </a:bodyPr>
          <a:lstStyle/>
          <a:p>
            <a:r>
              <a:rPr lang="en-US" sz="1400" b="1" dirty="0" smtClean="0">
                <a:solidFill>
                  <a:srgbClr val="FF0000"/>
                </a:solidFill>
                <a:latin typeface="Courier New" pitchFamily="49" charset="0"/>
                <a:cs typeface="Courier New" pitchFamily="49" charset="0"/>
              </a:rPr>
              <a:t>Write a long jump back</a:t>
            </a:r>
            <a:endParaRPr lang="en-US" sz="1400" b="1" dirty="0">
              <a:solidFill>
                <a:srgbClr val="FF0000"/>
              </a:solidFill>
              <a:latin typeface="Courier New" pitchFamily="49" charset="0"/>
              <a:cs typeface="Courier New" pitchFamily="49" charset="0"/>
            </a:endParaRPr>
          </a:p>
        </p:txBody>
      </p:sp>
      <p:sp>
        <p:nvSpPr>
          <p:cNvPr id="11" name="TextBox 10"/>
          <p:cNvSpPr txBox="1"/>
          <p:nvPr/>
        </p:nvSpPr>
        <p:spPr>
          <a:xfrm>
            <a:off x="5644015" y="2518537"/>
            <a:ext cx="2529860" cy="338554"/>
          </a:xfrm>
          <a:prstGeom prst="rect">
            <a:avLst/>
          </a:prstGeom>
          <a:noFill/>
        </p:spPr>
        <p:txBody>
          <a:bodyPr wrap="none" rtlCol="0">
            <a:spAutoFit/>
          </a:bodyPr>
          <a:lstStyle/>
          <a:p>
            <a:r>
              <a:rPr lang="en-US" sz="1600" b="1" dirty="0" err="1">
                <a:latin typeface="Courier New" pitchFamily="49" charset="0"/>
                <a:cs typeface="Courier New" pitchFamily="49" charset="0"/>
              </a:rPr>
              <a:t>j</a:t>
            </a:r>
            <a:r>
              <a:rPr lang="en-US" sz="1600" b="1" dirty="0" err="1" smtClean="0">
                <a:latin typeface="Courier New" pitchFamily="49" charset="0"/>
                <a:cs typeface="Courier New" pitchFamily="49" charset="0"/>
              </a:rPr>
              <a:t>mp</a:t>
            </a:r>
            <a:r>
              <a:rPr lang="en-US" sz="1600" b="1" dirty="0" smtClean="0">
                <a:latin typeface="Courier New" pitchFamily="49" charset="0"/>
                <a:cs typeface="Courier New" pitchFamily="49" charset="0"/>
              </a:rPr>
              <a:t> IML32_1128+0x05</a:t>
            </a:r>
            <a:endParaRPr lang="en-US" sz="1600" b="1" dirty="0">
              <a:latin typeface="Courier New" pitchFamily="49" charset="0"/>
              <a:cs typeface="Courier New" pitchFamily="49" charset="0"/>
            </a:endParaRPr>
          </a:p>
        </p:txBody>
      </p:sp>
      <p:pic>
        <p:nvPicPr>
          <p:cNvPr id="14" name="Picture 4" descr="C:\Users\aaron\Documents\Research\Presentations\CanSecWest 2011\img\blank_lift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691" y="2749410"/>
            <a:ext cx="1368862" cy="19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33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aron\Documents\Research\Presentations\CanSecWest 2011\img\imMem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52" y="1359876"/>
            <a:ext cx="1530401" cy="52490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Dynamic Binary Instrumentation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6" name="TextBox 5"/>
          <p:cNvSpPr txBox="1"/>
          <p:nvPr/>
        </p:nvSpPr>
        <p:spPr>
          <a:xfrm>
            <a:off x="5478585" y="1466389"/>
            <a:ext cx="2860720" cy="369332"/>
          </a:xfrm>
          <a:prstGeom prst="rect">
            <a:avLst/>
          </a:prstGeom>
          <a:noFill/>
        </p:spPr>
        <p:txBody>
          <a:bodyPr wrap="none" rtlCol="0">
            <a:spAutoFit/>
          </a:bodyPr>
          <a:lstStyle/>
          <a:p>
            <a:r>
              <a:rPr lang="en-US" dirty="0" err="1" smtClean="0"/>
              <a:t>VirtualAlloc</a:t>
            </a:r>
            <a:r>
              <a:rPr lang="en-US" dirty="0" smtClean="0"/>
              <a:t> some memory</a:t>
            </a:r>
            <a:endParaRPr lang="en-US" dirty="0"/>
          </a:p>
        </p:txBody>
      </p:sp>
      <p:sp>
        <p:nvSpPr>
          <p:cNvPr id="9" name="TextBox 8"/>
          <p:cNvSpPr txBox="1"/>
          <p:nvPr/>
        </p:nvSpPr>
        <p:spPr>
          <a:xfrm>
            <a:off x="4221922" y="2109334"/>
            <a:ext cx="1366080" cy="307777"/>
          </a:xfrm>
          <a:prstGeom prst="rect">
            <a:avLst/>
          </a:prstGeom>
          <a:noFill/>
        </p:spPr>
        <p:txBody>
          <a:bodyPr wrap="none" rtlCol="0">
            <a:spAutoFit/>
          </a:bodyPr>
          <a:lstStyle/>
          <a:p>
            <a:r>
              <a:rPr lang="en-US" sz="1400" b="1" dirty="0" smtClean="0">
                <a:latin typeface="Courier New" pitchFamily="49" charset="0"/>
                <a:cs typeface="Courier New" pitchFamily="49" charset="0"/>
              </a:rPr>
              <a:t>0xwhatever:</a:t>
            </a:r>
            <a:endParaRPr lang="en-US" sz="1400" b="1" dirty="0">
              <a:latin typeface="Courier New" pitchFamily="49" charset="0"/>
              <a:cs typeface="Courier New" pitchFamily="49" charset="0"/>
            </a:endParaRPr>
          </a:p>
        </p:txBody>
      </p:sp>
      <p:sp>
        <p:nvSpPr>
          <p:cNvPr id="8" name="TextBox 7"/>
          <p:cNvSpPr txBox="1"/>
          <p:nvPr/>
        </p:nvSpPr>
        <p:spPr>
          <a:xfrm>
            <a:off x="5797118" y="2950571"/>
            <a:ext cx="2252540" cy="369332"/>
          </a:xfrm>
          <a:prstGeom prst="rect">
            <a:avLst/>
          </a:prstGeom>
          <a:noFill/>
        </p:spPr>
        <p:txBody>
          <a:bodyPr wrap="none" rtlCol="0">
            <a:spAutoFit/>
          </a:bodyPr>
          <a:lstStyle/>
          <a:p>
            <a:r>
              <a:rPr lang="en-US" dirty="0" smtClean="0">
                <a:latin typeface="Courier New" pitchFamily="49" charset="0"/>
                <a:cs typeface="Courier New" pitchFamily="49" charset="0"/>
              </a:rPr>
              <a:t>&lt;our </a:t>
            </a:r>
            <a:r>
              <a:rPr lang="en-US" dirty="0" err="1" smtClean="0">
                <a:latin typeface="Courier New" pitchFamily="49" charset="0"/>
                <a:cs typeface="Courier New" pitchFamily="49" charset="0"/>
              </a:rPr>
              <a:t>asm</a:t>
            </a:r>
            <a:r>
              <a:rPr lang="en-US" dirty="0" smtClean="0">
                <a:latin typeface="Courier New" pitchFamily="49" charset="0"/>
                <a:cs typeface="Courier New" pitchFamily="49" charset="0"/>
              </a:rPr>
              <a:t> logic&gt;</a:t>
            </a:r>
            <a:endParaRPr lang="en-US" dirty="0">
              <a:latin typeface="Courier New" pitchFamily="49" charset="0"/>
              <a:cs typeface="Courier New" pitchFamily="49" charset="0"/>
            </a:endParaRPr>
          </a:p>
        </p:txBody>
      </p:sp>
      <p:cxnSp>
        <p:nvCxnSpPr>
          <p:cNvPr id="10" name="Straight Arrow Connector 9"/>
          <p:cNvCxnSpPr/>
          <p:nvPr/>
        </p:nvCxnSpPr>
        <p:spPr bwMode="auto">
          <a:xfrm flipV="1">
            <a:off x="4673600" y="3243385"/>
            <a:ext cx="914402" cy="445479"/>
          </a:xfrm>
          <a:prstGeom prst="straightConnector1">
            <a:avLst/>
          </a:prstGeom>
          <a:ln w="28575">
            <a:solidFill>
              <a:srgbClr val="FF0000"/>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2665237" y="3558228"/>
            <a:ext cx="2137125" cy="461665"/>
          </a:xfrm>
          <a:prstGeom prst="rect">
            <a:avLst/>
          </a:prstGeom>
          <a:noFill/>
        </p:spPr>
        <p:txBody>
          <a:bodyPr wrap="none" rtlCol="0">
            <a:spAutoFit/>
          </a:bodyPr>
          <a:lstStyle/>
          <a:p>
            <a:pPr algn="ctr"/>
            <a:r>
              <a:rPr lang="en-US" sz="1200" b="1" dirty="0" smtClean="0">
                <a:solidFill>
                  <a:srgbClr val="FF0000"/>
                </a:solidFill>
                <a:latin typeface="Courier New" pitchFamily="49" charset="0"/>
                <a:cs typeface="Courier New" pitchFamily="49" charset="0"/>
              </a:rPr>
              <a:t>Write the code we </a:t>
            </a:r>
          </a:p>
          <a:p>
            <a:pPr algn="ctr"/>
            <a:r>
              <a:rPr lang="en-US" sz="1200" b="1" dirty="0" smtClean="0">
                <a:solidFill>
                  <a:srgbClr val="FF0000"/>
                </a:solidFill>
                <a:latin typeface="Courier New" pitchFamily="49" charset="0"/>
                <a:cs typeface="Courier New" pitchFamily="49" charset="0"/>
              </a:rPr>
              <a:t>want to run to memory</a:t>
            </a:r>
            <a:endParaRPr lang="en-US" sz="1200" b="1" dirty="0">
              <a:solidFill>
                <a:srgbClr val="FF0000"/>
              </a:solidFill>
              <a:latin typeface="Courier New" pitchFamily="49" charset="0"/>
              <a:cs typeface="Courier New" pitchFamily="49" charset="0"/>
            </a:endParaRPr>
          </a:p>
        </p:txBody>
      </p:sp>
      <p:pic>
        <p:nvPicPr>
          <p:cNvPr id="15" name="Picture 3" descr="C:\Users\aaron\Documents\Research\Presentations\CanSecWest 2011\img\lifted_co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662" y="2076141"/>
            <a:ext cx="2675453" cy="3857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644015" y="2518537"/>
            <a:ext cx="2529860" cy="338554"/>
          </a:xfrm>
          <a:prstGeom prst="rect">
            <a:avLst/>
          </a:prstGeom>
          <a:noFill/>
        </p:spPr>
        <p:txBody>
          <a:bodyPr wrap="none" rtlCol="0">
            <a:spAutoFit/>
          </a:bodyPr>
          <a:lstStyle/>
          <a:p>
            <a:r>
              <a:rPr lang="en-US" sz="1600" b="1" dirty="0" err="1">
                <a:latin typeface="Courier New" pitchFamily="49" charset="0"/>
                <a:cs typeface="Courier New" pitchFamily="49" charset="0"/>
              </a:rPr>
              <a:t>j</a:t>
            </a:r>
            <a:r>
              <a:rPr lang="en-US" sz="1600" b="1" dirty="0" err="1" smtClean="0">
                <a:latin typeface="Courier New" pitchFamily="49" charset="0"/>
                <a:cs typeface="Courier New" pitchFamily="49" charset="0"/>
              </a:rPr>
              <a:t>mp</a:t>
            </a:r>
            <a:r>
              <a:rPr lang="en-US" sz="1600" b="1" dirty="0" smtClean="0">
                <a:latin typeface="Courier New" pitchFamily="49" charset="0"/>
                <a:cs typeface="Courier New" pitchFamily="49" charset="0"/>
              </a:rPr>
              <a:t> IML32_1128+0x05</a:t>
            </a:r>
            <a:endParaRPr lang="en-US" sz="1600" b="1" dirty="0">
              <a:latin typeface="Courier New" pitchFamily="49" charset="0"/>
              <a:cs typeface="Courier New" pitchFamily="49" charset="0"/>
            </a:endParaRPr>
          </a:p>
        </p:txBody>
      </p:sp>
      <p:pic>
        <p:nvPicPr>
          <p:cNvPr id="18" name="Picture 4" descr="C:\Users\aaron\Documents\Research\Presentations\CanSecWest 2011\img\blank_lift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691" y="2749410"/>
            <a:ext cx="1368862" cy="19737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180507" y="3010375"/>
            <a:ext cx="1473480" cy="307777"/>
          </a:xfrm>
          <a:prstGeom prst="rect">
            <a:avLst/>
          </a:prstGeom>
          <a:noFill/>
        </p:spPr>
        <p:txBody>
          <a:bodyPr wrap="none" rtlCol="0">
            <a:spAutoFit/>
          </a:bodyPr>
          <a:lstStyle/>
          <a:p>
            <a:r>
              <a:rPr lang="en-US" sz="1400" b="1" dirty="0" smtClean="0">
                <a:latin typeface="Courier New" pitchFamily="49" charset="0"/>
                <a:cs typeface="Courier New" pitchFamily="49" charset="0"/>
              </a:rPr>
              <a:t>0xwhatever2:</a:t>
            </a:r>
            <a:endParaRPr lang="en-US" sz="1400" b="1" dirty="0">
              <a:latin typeface="Courier New" pitchFamily="49" charset="0"/>
              <a:cs typeface="Courier New" pitchFamily="49" charset="0"/>
            </a:endParaRPr>
          </a:p>
        </p:txBody>
      </p:sp>
      <p:sp>
        <p:nvSpPr>
          <p:cNvPr id="21" name="Rectangle 20"/>
          <p:cNvSpPr/>
          <p:nvPr/>
        </p:nvSpPr>
        <p:spPr bwMode="auto">
          <a:xfrm>
            <a:off x="5588002" y="2071077"/>
            <a:ext cx="2673113" cy="36419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243955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chemeClr val="tx1"/>
                </a:solidFill>
                <a:effectLst/>
                <a:uLnTx/>
                <a:uFillTx/>
                <a:latin typeface="+mj-lt"/>
                <a:ea typeface="+mj-ea"/>
                <a:cs typeface="+mj-cs"/>
              </a:rPr>
              <a:t>Introductions (or lack thereof)</a:t>
            </a:r>
          </a:p>
        </p:txBody>
      </p:sp>
      <p:sp>
        <p:nvSpPr>
          <p:cNvPr id="5"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About us</a:t>
            </a:r>
            <a:endParaRPr lang="en-US" sz="2400" b="1" kern="0" dirty="0">
              <a:solidFill>
                <a:srgbClr val="00539B"/>
              </a:solidFill>
            </a:endParaRPr>
          </a:p>
          <a:p>
            <a:pPr marL="742950" lvl="1" indent="-285750" fontAlgn="base">
              <a:spcBef>
                <a:spcPct val="20000"/>
              </a:spcBef>
              <a:spcAft>
                <a:spcPct val="0"/>
              </a:spcAft>
              <a:buFontTx/>
              <a:buChar char="–"/>
              <a:defRPr/>
            </a:pPr>
            <a:r>
              <a:rPr lang="en-US" sz="2200" kern="0" dirty="0" smtClean="0">
                <a:hlinkClick r:id="rId3"/>
              </a:rPr>
              <a:t>http://dvlabs.tippingpoint.com/team/aportnoy</a:t>
            </a:r>
            <a:endParaRPr lang="en-US" sz="2200" kern="0" dirty="0" smtClean="0"/>
          </a:p>
          <a:p>
            <a:pPr marL="742950" lvl="1" indent="-285750" fontAlgn="base">
              <a:spcBef>
                <a:spcPct val="20000"/>
              </a:spcBef>
              <a:spcAft>
                <a:spcPct val="0"/>
              </a:spcAft>
              <a:buFontTx/>
              <a:buChar char="–"/>
              <a:defRPr/>
            </a:pPr>
            <a:r>
              <a:rPr lang="en-US" sz="2200" kern="0" dirty="0" smtClean="0">
                <a:hlinkClick r:id="rId4"/>
              </a:rPr>
              <a:t>http://dvlabs.tippingpoint.com/team/lbrown</a:t>
            </a:r>
            <a:endParaRPr lang="en-US" sz="2200" kern="0" dirty="0" smtClean="0"/>
          </a:p>
          <a:p>
            <a:pPr marL="742950" lvl="1" indent="-285750" fontAlgn="base">
              <a:spcBef>
                <a:spcPct val="20000"/>
              </a:spcBef>
              <a:spcAft>
                <a:spcPct val="0"/>
              </a:spcAft>
              <a:buFontTx/>
              <a:buChar char="–"/>
              <a:defRPr/>
            </a:pPr>
            <a:endParaRPr lang="en-US" sz="2000" kern="0" dirty="0" smtClean="0">
              <a:solidFill>
                <a:srgbClr val="00539B"/>
              </a:solidFill>
            </a:endParaRPr>
          </a:p>
          <a:p>
            <a:pPr marL="342900" lvl="0" indent="-342900" fontAlgn="base">
              <a:spcBef>
                <a:spcPct val="20000"/>
              </a:spcBef>
              <a:spcAft>
                <a:spcPct val="0"/>
              </a:spcAft>
              <a:buFontTx/>
              <a:buChar char="•"/>
              <a:defRPr/>
            </a:pPr>
            <a:r>
              <a:rPr lang="en-US" sz="2400" b="1" kern="0" dirty="0" err="1" smtClean="0">
                <a:solidFill>
                  <a:srgbClr val="00539B"/>
                </a:solidFill>
              </a:rPr>
              <a:t>TippingPoint</a:t>
            </a:r>
            <a:r>
              <a:rPr lang="en-US" sz="2400" b="1" kern="0" dirty="0" smtClean="0">
                <a:solidFill>
                  <a:srgbClr val="00539B"/>
                </a:solidFill>
              </a:rPr>
              <a:t> </a:t>
            </a:r>
            <a:r>
              <a:rPr lang="en-US" sz="2400" b="1" kern="0" dirty="0" err="1" smtClean="0">
                <a:solidFill>
                  <a:srgbClr val="00539B"/>
                </a:solidFill>
              </a:rPr>
              <a:t>DVLabs</a:t>
            </a:r>
            <a:endParaRPr lang="en-US" sz="2200" kern="0" dirty="0" smtClean="0"/>
          </a:p>
          <a:p>
            <a:pPr marL="742950" lvl="1" indent="-285750" fontAlgn="base">
              <a:spcBef>
                <a:spcPct val="20000"/>
              </a:spcBef>
              <a:spcAft>
                <a:spcPct val="0"/>
              </a:spcAft>
              <a:buFontTx/>
              <a:buChar char="–"/>
              <a:defRPr/>
            </a:pPr>
            <a:r>
              <a:rPr lang="en-US" sz="2200" kern="0" dirty="0" smtClean="0"/>
              <a:t>Security Research / </a:t>
            </a:r>
            <a:r>
              <a:rPr lang="en-US" sz="2200" kern="0" dirty="0" err="1" smtClean="0"/>
              <a:t>Vuln</a:t>
            </a:r>
            <a:r>
              <a:rPr lang="en-US" sz="2200" kern="0" dirty="0" smtClean="0"/>
              <a:t> Discovery</a:t>
            </a:r>
          </a:p>
          <a:p>
            <a:pPr marL="1200150" lvl="2" indent="-285750" fontAlgn="base">
              <a:spcBef>
                <a:spcPct val="20000"/>
              </a:spcBef>
              <a:spcAft>
                <a:spcPct val="0"/>
              </a:spcAft>
              <a:buFontTx/>
              <a:buChar char="–"/>
              <a:defRPr/>
            </a:pPr>
            <a:r>
              <a:rPr lang="en-US" sz="2200" kern="0" dirty="0" smtClean="0">
                <a:hlinkClick r:id="rId5"/>
              </a:rPr>
              <a:t>http://dvlabs.tippingpoint.com/appearances</a:t>
            </a:r>
            <a:endParaRPr lang="en-US" sz="2200" kern="0" dirty="0" smtClean="0"/>
          </a:p>
          <a:p>
            <a:pPr marL="1200150" lvl="2" indent="-285750" fontAlgn="base">
              <a:spcBef>
                <a:spcPct val="20000"/>
              </a:spcBef>
              <a:spcAft>
                <a:spcPct val="0"/>
              </a:spcAft>
              <a:buFontTx/>
              <a:buChar char="–"/>
              <a:defRPr/>
            </a:pPr>
            <a:r>
              <a:rPr lang="en-US" sz="2200" kern="0" dirty="0" smtClean="0">
                <a:hlinkClick r:id="rId6"/>
              </a:rPr>
              <a:t>http://dvlabs.tippingpoint.com/advisories/published</a:t>
            </a:r>
            <a:endParaRPr lang="en-US" sz="2200" kern="0" dirty="0"/>
          </a:p>
          <a:p>
            <a:pPr marL="742950" lvl="1" indent="-285750" fontAlgn="base">
              <a:spcBef>
                <a:spcPct val="20000"/>
              </a:spcBef>
              <a:spcAft>
                <a:spcPct val="0"/>
              </a:spcAft>
              <a:buFontTx/>
              <a:buChar char="–"/>
              <a:defRPr/>
            </a:pPr>
            <a:endParaRPr lang="en-US" sz="2200" kern="0" dirty="0" smtClean="0"/>
          </a:p>
          <a:p>
            <a:pPr marL="342900" lvl="0" indent="-342900" fontAlgn="base">
              <a:spcBef>
                <a:spcPct val="20000"/>
              </a:spcBef>
              <a:spcAft>
                <a:spcPct val="0"/>
              </a:spcAft>
              <a:buFontTx/>
              <a:buChar char="•"/>
              <a:defRPr/>
            </a:pPr>
            <a:r>
              <a:rPr lang="en-US" sz="2400" b="1" kern="0" dirty="0">
                <a:solidFill>
                  <a:srgbClr val="00539B"/>
                </a:solidFill>
              </a:rPr>
              <a:t>Zero Day Initiative</a:t>
            </a:r>
          </a:p>
          <a:p>
            <a:pPr marL="742950" lvl="1" indent="-285750" fontAlgn="base">
              <a:spcBef>
                <a:spcPct val="20000"/>
              </a:spcBef>
              <a:spcAft>
                <a:spcPct val="0"/>
              </a:spcAft>
              <a:buFontTx/>
              <a:buChar char="–"/>
              <a:defRPr/>
            </a:pPr>
            <a:r>
              <a:rPr lang="en-US" sz="2200" kern="0" dirty="0">
                <a:hlinkClick r:id="rId7"/>
              </a:rPr>
              <a:t>http://www.zerodayinitiative.com</a:t>
            </a:r>
            <a:endParaRPr lang="en-US" sz="2200" kern="0" dirty="0"/>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200" b="0" i="0" u="none" strike="noStrike" kern="0" cap="none" spc="0" normalizeH="0" baseline="0" noProof="0" dirty="0" smtClean="0">
              <a:ln>
                <a:noFill/>
              </a:ln>
              <a:solidFill>
                <a:schemeClr val="tx1"/>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0" cap="none" spc="0" normalizeH="0" baseline="0" noProof="0" dirty="0" smtClean="0">
              <a:ln>
                <a:noFill/>
              </a:ln>
              <a:solidFill>
                <a:srgbClr val="00539B"/>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200" b="0" i="0" u="none" strike="noStrike" kern="0" cap="none" spc="0" normalizeH="0" baseline="0" noProof="0" dirty="0" smtClean="0">
              <a:ln>
                <a:noFill/>
              </a:ln>
              <a:solidFill>
                <a:schemeClr val="tx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aron\Documents\Research\Presentations\CanSecWest 2011\img\imMem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52" y="1359876"/>
            <a:ext cx="1530401" cy="52490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Dynamic Binary Instrumentation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6" name="TextBox 5"/>
          <p:cNvSpPr txBox="1"/>
          <p:nvPr/>
        </p:nvSpPr>
        <p:spPr>
          <a:xfrm>
            <a:off x="5478585" y="1466389"/>
            <a:ext cx="2860720" cy="369332"/>
          </a:xfrm>
          <a:prstGeom prst="rect">
            <a:avLst/>
          </a:prstGeom>
          <a:noFill/>
        </p:spPr>
        <p:txBody>
          <a:bodyPr wrap="none" rtlCol="0">
            <a:spAutoFit/>
          </a:bodyPr>
          <a:lstStyle/>
          <a:p>
            <a:r>
              <a:rPr lang="en-US" dirty="0" err="1" smtClean="0"/>
              <a:t>VirtualAlloc</a:t>
            </a:r>
            <a:r>
              <a:rPr lang="en-US" dirty="0" smtClean="0"/>
              <a:t> some memory</a:t>
            </a:r>
            <a:endParaRPr lang="en-US" dirty="0"/>
          </a:p>
        </p:txBody>
      </p:sp>
      <p:pic>
        <p:nvPicPr>
          <p:cNvPr id="5124" name="Picture 4" descr="C:\Users\aaron\Documents\Research\Presentations\CanSecWest 2011\img\blank_lift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691" y="2749410"/>
            <a:ext cx="1368862" cy="1973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21922" y="2109334"/>
            <a:ext cx="1366080" cy="307777"/>
          </a:xfrm>
          <a:prstGeom prst="rect">
            <a:avLst/>
          </a:prstGeom>
          <a:noFill/>
        </p:spPr>
        <p:txBody>
          <a:bodyPr wrap="none" rtlCol="0">
            <a:spAutoFit/>
          </a:bodyPr>
          <a:lstStyle/>
          <a:p>
            <a:r>
              <a:rPr lang="en-US" sz="1400" b="1" dirty="0" smtClean="0">
                <a:latin typeface="Courier New" pitchFamily="49" charset="0"/>
                <a:cs typeface="Courier New" pitchFamily="49" charset="0"/>
              </a:rPr>
              <a:t>0xwhatever:</a:t>
            </a:r>
            <a:endParaRPr lang="en-US" sz="1400" b="1" dirty="0">
              <a:latin typeface="Courier New" pitchFamily="49" charset="0"/>
              <a:cs typeface="Courier New" pitchFamily="49" charset="0"/>
            </a:endParaRPr>
          </a:p>
        </p:txBody>
      </p:sp>
      <p:cxnSp>
        <p:nvCxnSpPr>
          <p:cNvPr id="11" name="Straight Arrow Connector 10"/>
          <p:cNvCxnSpPr/>
          <p:nvPr/>
        </p:nvCxnSpPr>
        <p:spPr bwMode="auto">
          <a:xfrm flipH="1" flipV="1">
            <a:off x="2640553" y="2865582"/>
            <a:ext cx="923262" cy="623690"/>
          </a:xfrm>
          <a:prstGeom prst="straightConnector1">
            <a:avLst/>
          </a:prstGeom>
          <a:ln w="28575">
            <a:solidFill>
              <a:srgbClr val="FF0000"/>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3489009" y="3489272"/>
            <a:ext cx="1688283" cy="523220"/>
          </a:xfrm>
          <a:prstGeom prst="rect">
            <a:avLst/>
          </a:prstGeom>
          <a:noFill/>
        </p:spPr>
        <p:txBody>
          <a:bodyPr wrap="none" rtlCol="0">
            <a:spAutoFit/>
          </a:bodyPr>
          <a:lstStyle/>
          <a:p>
            <a:pPr algn="ctr"/>
            <a:r>
              <a:rPr lang="en-US" sz="1400" b="1" dirty="0" smtClean="0">
                <a:solidFill>
                  <a:srgbClr val="FF0000"/>
                </a:solidFill>
                <a:latin typeface="Courier New" pitchFamily="49" charset="0"/>
                <a:cs typeface="Courier New" pitchFamily="49" charset="0"/>
              </a:rPr>
              <a:t>Inject a long </a:t>
            </a:r>
          </a:p>
          <a:p>
            <a:pPr algn="ctr"/>
            <a:r>
              <a:rPr lang="en-US" sz="1400" b="1" dirty="0">
                <a:solidFill>
                  <a:srgbClr val="FF0000"/>
                </a:solidFill>
                <a:latin typeface="Courier New" pitchFamily="49" charset="0"/>
                <a:cs typeface="Courier New" pitchFamily="49" charset="0"/>
              </a:rPr>
              <a:t>j</a:t>
            </a:r>
            <a:r>
              <a:rPr lang="en-US" sz="1400" b="1" dirty="0" smtClean="0">
                <a:solidFill>
                  <a:srgbClr val="FF0000"/>
                </a:solidFill>
                <a:latin typeface="Courier New" pitchFamily="49" charset="0"/>
                <a:cs typeface="Courier New" pitchFamily="49" charset="0"/>
              </a:rPr>
              <a:t>ump to it</a:t>
            </a:r>
            <a:endParaRPr lang="en-US" sz="1400" b="1" dirty="0">
              <a:solidFill>
                <a:srgbClr val="FF0000"/>
              </a:solidFill>
              <a:latin typeface="Courier New" pitchFamily="49" charset="0"/>
              <a:cs typeface="Courier New" pitchFamily="49" charset="0"/>
            </a:endParaRPr>
          </a:p>
        </p:txBody>
      </p:sp>
      <p:sp>
        <p:nvSpPr>
          <p:cNvPr id="5" name="TextBox 4"/>
          <p:cNvSpPr txBox="1"/>
          <p:nvPr/>
        </p:nvSpPr>
        <p:spPr>
          <a:xfrm>
            <a:off x="1055447" y="2750164"/>
            <a:ext cx="1494320" cy="230832"/>
          </a:xfrm>
          <a:prstGeom prst="rect">
            <a:avLst/>
          </a:prstGeom>
          <a:noFill/>
        </p:spPr>
        <p:txBody>
          <a:bodyPr wrap="none" rtlCol="0">
            <a:spAutoFit/>
          </a:bodyPr>
          <a:lstStyle/>
          <a:p>
            <a:r>
              <a:rPr lang="en-US" sz="900" b="1" dirty="0" err="1" smtClean="0">
                <a:solidFill>
                  <a:srgbClr val="C7C7C7"/>
                </a:solidFill>
                <a:latin typeface="Courier New" pitchFamily="49" charset="0"/>
                <a:cs typeface="Courier New" pitchFamily="49" charset="0"/>
              </a:rPr>
              <a:t>jmp</a:t>
            </a:r>
            <a:r>
              <a:rPr lang="en-US" sz="900" b="1" dirty="0" smtClean="0">
                <a:solidFill>
                  <a:srgbClr val="C7C7C7"/>
                </a:solidFill>
                <a:latin typeface="Courier New" pitchFamily="49" charset="0"/>
                <a:cs typeface="Courier New" pitchFamily="49" charset="0"/>
              </a:rPr>
              <a:t> far 0xwhatever2</a:t>
            </a:r>
            <a:endParaRPr lang="en-US" sz="900" b="1" dirty="0">
              <a:solidFill>
                <a:srgbClr val="C7C7C7"/>
              </a:solidFill>
              <a:latin typeface="Courier New" pitchFamily="49" charset="0"/>
              <a:cs typeface="Courier New" pitchFamily="49" charset="0"/>
            </a:endParaRPr>
          </a:p>
        </p:txBody>
      </p:sp>
      <p:sp>
        <p:nvSpPr>
          <p:cNvPr id="17" name="TextBox 16"/>
          <p:cNvSpPr txBox="1"/>
          <p:nvPr/>
        </p:nvSpPr>
        <p:spPr>
          <a:xfrm>
            <a:off x="5797118" y="2950571"/>
            <a:ext cx="2252540" cy="369332"/>
          </a:xfrm>
          <a:prstGeom prst="rect">
            <a:avLst/>
          </a:prstGeom>
          <a:noFill/>
        </p:spPr>
        <p:txBody>
          <a:bodyPr wrap="none" rtlCol="0">
            <a:spAutoFit/>
          </a:bodyPr>
          <a:lstStyle/>
          <a:p>
            <a:r>
              <a:rPr lang="en-US" dirty="0" smtClean="0">
                <a:latin typeface="Courier New" pitchFamily="49" charset="0"/>
                <a:cs typeface="Courier New" pitchFamily="49" charset="0"/>
              </a:rPr>
              <a:t>&lt;our </a:t>
            </a:r>
            <a:r>
              <a:rPr lang="en-US" dirty="0" err="1" smtClean="0">
                <a:latin typeface="Courier New" pitchFamily="49" charset="0"/>
                <a:cs typeface="Courier New" pitchFamily="49" charset="0"/>
              </a:rPr>
              <a:t>asm</a:t>
            </a:r>
            <a:r>
              <a:rPr lang="en-US" dirty="0" smtClean="0">
                <a:latin typeface="Courier New" pitchFamily="49" charset="0"/>
                <a:cs typeface="Courier New" pitchFamily="49" charset="0"/>
              </a:rPr>
              <a:t> logic&gt;</a:t>
            </a:r>
            <a:endParaRPr lang="en-US" dirty="0">
              <a:latin typeface="Courier New" pitchFamily="49" charset="0"/>
              <a:cs typeface="Courier New" pitchFamily="49" charset="0"/>
            </a:endParaRPr>
          </a:p>
        </p:txBody>
      </p:sp>
      <p:pic>
        <p:nvPicPr>
          <p:cNvPr id="18" name="Picture 3" descr="C:\Users\aaron\Documents\Research\Presentations\CanSecWest 2011\img\lifted_co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5662" y="2076141"/>
            <a:ext cx="2675453" cy="3857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644015" y="2518537"/>
            <a:ext cx="2529860" cy="338554"/>
          </a:xfrm>
          <a:prstGeom prst="rect">
            <a:avLst/>
          </a:prstGeom>
          <a:noFill/>
        </p:spPr>
        <p:txBody>
          <a:bodyPr wrap="none" rtlCol="0">
            <a:spAutoFit/>
          </a:bodyPr>
          <a:lstStyle/>
          <a:p>
            <a:r>
              <a:rPr lang="en-US" sz="1600" b="1" dirty="0" err="1">
                <a:latin typeface="Courier New" pitchFamily="49" charset="0"/>
                <a:cs typeface="Courier New" pitchFamily="49" charset="0"/>
              </a:rPr>
              <a:t>j</a:t>
            </a:r>
            <a:r>
              <a:rPr lang="en-US" sz="1600" b="1" dirty="0" err="1" smtClean="0">
                <a:latin typeface="Courier New" pitchFamily="49" charset="0"/>
                <a:cs typeface="Courier New" pitchFamily="49" charset="0"/>
              </a:rPr>
              <a:t>mp</a:t>
            </a:r>
            <a:r>
              <a:rPr lang="en-US" sz="1600" b="1" dirty="0" smtClean="0">
                <a:latin typeface="Courier New" pitchFamily="49" charset="0"/>
                <a:cs typeface="Courier New" pitchFamily="49" charset="0"/>
              </a:rPr>
              <a:t> IML32_1128+0x05</a:t>
            </a:r>
            <a:endParaRPr lang="en-US" sz="1600" b="1" dirty="0">
              <a:latin typeface="Courier New" pitchFamily="49" charset="0"/>
              <a:cs typeface="Courier New" pitchFamily="49" charset="0"/>
            </a:endParaRPr>
          </a:p>
        </p:txBody>
      </p:sp>
      <p:sp>
        <p:nvSpPr>
          <p:cNvPr id="20" name="TextBox 19"/>
          <p:cNvSpPr txBox="1"/>
          <p:nvPr/>
        </p:nvSpPr>
        <p:spPr>
          <a:xfrm>
            <a:off x="4180507" y="3010375"/>
            <a:ext cx="1473480" cy="307777"/>
          </a:xfrm>
          <a:prstGeom prst="rect">
            <a:avLst/>
          </a:prstGeom>
          <a:noFill/>
        </p:spPr>
        <p:txBody>
          <a:bodyPr wrap="none" rtlCol="0">
            <a:spAutoFit/>
          </a:bodyPr>
          <a:lstStyle/>
          <a:p>
            <a:r>
              <a:rPr lang="en-US" sz="1400" b="1" dirty="0" smtClean="0">
                <a:latin typeface="Courier New" pitchFamily="49" charset="0"/>
                <a:cs typeface="Courier New" pitchFamily="49" charset="0"/>
              </a:rPr>
              <a:t>0xwhatever2:</a:t>
            </a:r>
            <a:endParaRPr lang="en-US" sz="1400" b="1" dirty="0">
              <a:latin typeface="Courier New" pitchFamily="49" charset="0"/>
              <a:cs typeface="Courier New" pitchFamily="49" charset="0"/>
            </a:endParaRPr>
          </a:p>
        </p:txBody>
      </p:sp>
      <p:sp>
        <p:nvSpPr>
          <p:cNvPr id="24" name="Rectangle 23"/>
          <p:cNvSpPr/>
          <p:nvPr/>
        </p:nvSpPr>
        <p:spPr bwMode="auto">
          <a:xfrm>
            <a:off x="5588002" y="2071077"/>
            <a:ext cx="2673113" cy="36419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1803421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aron\Documents\Research\Presentations\CanSecWest 2011\img\imMem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52" y="1359876"/>
            <a:ext cx="1530401" cy="52490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Dynamic Binary Instrumentation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6" name="TextBox 5"/>
          <p:cNvSpPr txBox="1"/>
          <p:nvPr/>
        </p:nvSpPr>
        <p:spPr>
          <a:xfrm>
            <a:off x="5478585" y="1466389"/>
            <a:ext cx="2860720" cy="369332"/>
          </a:xfrm>
          <a:prstGeom prst="rect">
            <a:avLst/>
          </a:prstGeom>
          <a:noFill/>
        </p:spPr>
        <p:txBody>
          <a:bodyPr wrap="none" rtlCol="0">
            <a:spAutoFit/>
          </a:bodyPr>
          <a:lstStyle/>
          <a:p>
            <a:r>
              <a:rPr lang="en-US" dirty="0" err="1" smtClean="0"/>
              <a:t>VirtualAlloc</a:t>
            </a:r>
            <a:r>
              <a:rPr lang="en-US" dirty="0" smtClean="0"/>
              <a:t> some memory</a:t>
            </a:r>
            <a:endParaRPr lang="en-US" dirty="0"/>
          </a:p>
        </p:txBody>
      </p:sp>
      <p:pic>
        <p:nvPicPr>
          <p:cNvPr id="5124" name="Picture 4" descr="C:\Users\aaron\Documents\Research\Presentations\CanSecWest 2011\img\blank_lift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691" y="2749410"/>
            <a:ext cx="1368862" cy="1973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21922" y="2109334"/>
            <a:ext cx="1366080" cy="307777"/>
          </a:xfrm>
          <a:prstGeom prst="rect">
            <a:avLst/>
          </a:prstGeom>
          <a:noFill/>
        </p:spPr>
        <p:txBody>
          <a:bodyPr wrap="none" rtlCol="0">
            <a:spAutoFit/>
          </a:bodyPr>
          <a:lstStyle/>
          <a:p>
            <a:r>
              <a:rPr lang="en-US" sz="1400" b="1" dirty="0" smtClean="0">
                <a:latin typeface="Courier New" pitchFamily="49" charset="0"/>
                <a:cs typeface="Courier New" pitchFamily="49" charset="0"/>
              </a:rPr>
              <a:t>0xwhatever:</a:t>
            </a:r>
            <a:endParaRPr lang="en-US" sz="1400" b="1" dirty="0">
              <a:latin typeface="Courier New" pitchFamily="49" charset="0"/>
              <a:cs typeface="Courier New" pitchFamily="49" charset="0"/>
            </a:endParaRPr>
          </a:p>
        </p:txBody>
      </p:sp>
      <p:sp>
        <p:nvSpPr>
          <p:cNvPr id="12" name="TextBox 11"/>
          <p:cNvSpPr txBox="1"/>
          <p:nvPr/>
        </p:nvSpPr>
        <p:spPr>
          <a:xfrm>
            <a:off x="3410216" y="3986374"/>
            <a:ext cx="1672253" cy="461665"/>
          </a:xfrm>
          <a:prstGeom prst="rect">
            <a:avLst/>
          </a:prstGeom>
          <a:noFill/>
        </p:spPr>
        <p:txBody>
          <a:bodyPr wrap="none" rtlCol="0">
            <a:spAutoFit/>
          </a:bodyPr>
          <a:lstStyle/>
          <a:p>
            <a:pPr algn="ctr"/>
            <a:r>
              <a:rPr lang="en-US" sz="1200" b="1" dirty="0" smtClean="0">
                <a:solidFill>
                  <a:srgbClr val="FF0000"/>
                </a:solidFill>
                <a:latin typeface="Courier New" pitchFamily="49" charset="0"/>
                <a:cs typeface="Courier New" pitchFamily="49" charset="0"/>
              </a:rPr>
              <a:t>Write a jump to </a:t>
            </a:r>
          </a:p>
          <a:p>
            <a:pPr algn="ctr"/>
            <a:r>
              <a:rPr lang="en-US" sz="1200" b="1" dirty="0" smtClean="0">
                <a:solidFill>
                  <a:srgbClr val="FF0000"/>
                </a:solidFill>
                <a:latin typeface="Courier New" pitchFamily="49" charset="0"/>
                <a:cs typeface="Courier New" pitchFamily="49" charset="0"/>
              </a:rPr>
              <a:t>lifted code</a:t>
            </a:r>
            <a:endParaRPr lang="en-US" sz="1200" b="1" dirty="0">
              <a:solidFill>
                <a:srgbClr val="FF0000"/>
              </a:solidFill>
              <a:latin typeface="Courier New" pitchFamily="49" charset="0"/>
              <a:cs typeface="Courier New" pitchFamily="49" charset="0"/>
            </a:endParaRPr>
          </a:p>
        </p:txBody>
      </p:sp>
      <p:sp>
        <p:nvSpPr>
          <p:cNvPr id="5" name="TextBox 4"/>
          <p:cNvSpPr txBox="1"/>
          <p:nvPr/>
        </p:nvSpPr>
        <p:spPr>
          <a:xfrm>
            <a:off x="1055447" y="2750164"/>
            <a:ext cx="1494320" cy="230832"/>
          </a:xfrm>
          <a:prstGeom prst="rect">
            <a:avLst/>
          </a:prstGeom>
          <a:noFill/>
        </p:spPr>
        <p:txBody>
          <a:bodyPr wrap="none" rtlCol="0">
            <a:spAutoFit/>
          </a:bodyPr>
          <a:lstStyle/>
          <a:p>
            <a:r>
              <a:rPr lang="en-US" sz="900" b="1" dirty="0" err="1" smtClean="0">
                <a:solidFill>
                  <a:srgbClr val="C7C7C7"/>
                </a:solidFill>
                <a:latin typeface="Courier New" pitchFamily="49" charset="0"/>
                <a:cs typeface="Courier New" pitchFamily="49" charset="0"/>
              </a:rPr>
              <a:t>jmp</a:t>
            </a:r>
            <a:r>
              <a:rPr lang="en-US" sz="900" b="1" dirty="0" smtClean="0">
                <a:solidFill>
                  <a:srgbClr val="C7C7C7"/>
                </a:solidFill>
                <a:latin typeface="Courier New" pitchFamily="49" charset="0"/>
                <a:cs typeface="Courier New" pitchFamily="49" charset="0"/>
              </a:rPr>
              <a:t> far 0xwhatever2</a:t>
            </a:r>
            <a:endParaRPr lang="en-US" sz="900" b="1" dirty="0">
              <a:solidFill>
                <a:srgbClr val="C7C7C7"/>
              </a:solidFill>
              <a:latin typeface="Courier New" pitchFamily="49" charset="0"/>
              <a:cs typeface="Courier New" pitchFamily="49" charset="0"/>
            </a:endParaRPr>
          </a:p>
        </p:txBody>
      </p:sp>
      <p:sp>
        <p:nvSpPr>
          <p:cNvPr id="13" name="TextBox 12"/>
          <p:cNvSpPr txBox="1"/>
          <p:nvPr/>
        </p:nvSpPr>
        <p:spPr>
          <a:xfrm>
            <a:off x="5797118" y="2950571"/>
            <a:ext cx="2252540" cy="369332"/>
          </a:xfrm>
          <a:prstGeom prst="rect">
            <a:avLst/>
          </a:prstGeom>
          <a:noFill/>
        </p:spPr>
        <p:txBody>
          <a:bodyPr wrap="none" rtlCol="0">
            <a:spAutoFit/>
          </a:bodyPr>
          <a:lstStyle/>
          <a:p>
            <a:r>
              <a:rPr lang="en-US" dirty="0" smtClean="0">
                <a:latin typeface="Courier New" pitchFamily="49" charset="0"/>
                <a:cs typeface="Courier New" pitchFamily="49" charset="0"/>
              </a:rPr>
              <a:t>&lt;our </a:t>
            </a:r>
            <a:r>
              <a:rPr lang="en-US" dirty="0" err="1" smtClean="0">
                <a:latin typeface="Courier New" pitchFamily="49" charset="0"/>
                <a:cs typeface="Courier New" pitchFamily="49" charset="0"/>
              </a:rPr>
              <a:t>asm</a:t>
            </a:r>
            <a:r>
              <a:rPr lang="en-US" dirty="0" smtClean="0">
                <a:latin typeface="Courier New" pitchFamily="49" charset="0"/>
                <a:cs typeface="Courier New" pitchFamily="49" charset="0"/>
              </a:rPr>
              <a:t> logic&gt;</a:t>
            </a:r>
            <a:endParaRPr lang="en-US" dirty="0">
              <a:latin typeface="Courier New" pitchFamily="49" charset="0"/>
              <a:cs typeface="Courier New" pitchFamily="49" charset="0"/>
            </a:endParaRPr>
          </a:p>
        </p:txBody>
      </p:sp>
      <p:pic>
        <p:nvPicPr>
          <p:cNvPr id="14" name="Picture 3" descr="C:\Users\aaron\Documents\Research\Presentations\CanSecWest 2011\img\lifted_co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5662" y="2076141"/>
            <a:ext cx="2675453" cy="3857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644015" y="2518537"/>
            <a:ext cx="2529860" cy="338554"/>
          </a:xfrm>
          <a:prstGeom prst="rect">
            <a:avLst/>
          </a:prstGeom>
          <a:noFill/>
        </p:spPr>
        <p:txBody>
          <a:bodyPr wrap="none" rtlCol="0">
            <a:spAutoFit/>
          </a:bodyPr>
          <a:lstStyle/>
          <a:p>
            <a:r>
              <a:rPr lang="en-US" sz="1600" b="1" dirty="0" err="1">
                <a:latin typeface="Courier New" pitchFamily="49" charset="0"/>
                <a:cs typeface="Courier New" pitchFamily="49" charset="0"/>
              </a:rPr>
              <a:t>j</a:t>
            </a:r>
            <a:r>
              <a:rPr lang="en-US" sz="1600" b="1" dirty="0" err="1" smtClean="0">
                <a:latin typeface="Courier New" pitchFamily="49" charset="0"/>
                <a:cs typeface="Courier New" pitchFamily="49" charset="0"/>
              </a:rPr>
              <a:t>mp</a:t>
            </a:r>
            <a:r>
              <a:rPr lang="en-US" sz="1600" b="1" dirty="0" smtClean="0">
                <a:latin typeface="Courier New" pitchFamily="49" charset="0"/>
                <a:cs typeface="Courier New" pitchFamily="49" charset="0"/>
              </a:rPr>
              <a:t> IML32_1128+0x05</a:t>
            </a:r>
            <a:endParaRPr lang="en-US" sz="1600" b="1" dirty="0">
              <a:latin typeface="Courier New" pitchFamily="49" charset="0"/>
              <a:cs typeface="Courier New" pitchFamily="49" charset="0"/>
            </a:endParaRPr>
          </a:p>
        </p:txBody>
      </p:sp>
      <p:sp>
        <p:nvSpPr>
          <p:cNvPr id="17" name="TextBox 16"/>
          <p:cNvSpPr txBox="1"/>
          <p:nvPr/>
        </p:nvSpPr>
        <p:spPr>
          <a:xfrm>
            <a:off x="4180507" y="3010375"/>
            <a:ext cx="1473480" cy="307777"/>
          </a:xfrm>
          <a:prstGeom prst="rect">
            <a:avLst/>
          </a:prstGeom>
          <a:noFill/>
        </p:spPr>
        <p:txBody>
          <a:bodyPr wrap="none" rtlCol="0">
            <a:spAutoFit/>
          </a:bodyPr>
          <a:lstStyle/>
          <a:p>
            <a:r>
              <a:rPr lang="en-US" sz="1400" b="1" dirty="0" smtClean="0">
                <a:latin typeface="Courier New" pitchFamily="49" charset="0"/>
                <a:cs typeface="Courier New" pitchFamily="49" charset="0"/>
              </a:rPr>
              <a:t>0xwhatever2:</a:t>
            </a:r>
            <a:endParaRPr lang="en-US" sz="1400" b="1" dirty="0">
              <a:latin typeface="Courier New" pitchFamily="49" charset="0"/>
              <a:cs typeface="Courier New" pitchFamily="49" charset="0"/>
            </a:endParaRPr>
          </a:p>
        </p:txBody>
      </p:sp>
      <p:sp>
        <p:nvSpPr>
          <p:cNvPr id="21" name="Curved Up Arrow 20"/>
          <p:cNvSpPr/>
          <p:nvPr/>
        </p:nvSpPr>
        <p:spPr bwMode="auto">
          <a:xfrm rot="16200000">
            <a:off x="7733498" y="2652767"/>
            <a:ext cx="1493558" cy="406692"/>
          </a:xfrm>
          <a:prstGeom prst="curved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a typeface="MS PGothic" pitchFamily="34" charset="-128"/>
            </a:endParaRPr>
          </a:p>
        </p:txBody>
      </p:sp>
      <p:sp>
        <p:nvSpPr>
          <p:cNvPr id="24" name="Rectangle 23"/>
          <p:cNvSpPr/>
          <p:nvPr/>
        </p:nvSpPr>
        <p:spPr bwMode="auto">
          <a:xfrm>
            <a:off x="5588002" y="2071077"/>
            <a:ext cx="2673113" cy="36419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2" name="TextBox 21"/>
          <p:cNvSpPr txBox="1"/>
          <p:nvPr/>
        </p:nvSpPr>
        <p:spPr>
          <a:xfrm>
            <a:off x="5916245" y="3362778"/>
            <a:ext cx="2114681" cy="369332"/>
          </a:xfrm>
          <a:prstGeom prst="rect">
            <a:avLst/>
          </a:prstGeom>
          <a:noFill/>
        </p:spPr>
        <p:txBody>
          <a:bodyPr wrap="none" rtlCol="0">
            <a:spAutoFit/>
          </a:bodyPr>
          <a:lstStyle/>
          <a:p>
            <a:r>
              <a:rPr lang="en-US" b="1" dirty="0" err="1">
                <a:latin typeface="Courier New" pitchFamily="49" charset="0"/>
                <a:cs typeface="Courier New" pitchFamily="49" charset="0"/>
              </a:rPr>
              <a:t>j</a:t>
            </a:r>
            <a:r>
              <a:rPr lang="en-US" b="1" dirty="0" err="1" smtClean="0">
                <a:latin typeface="Courier New" pitchFamily="49" charset="0"/>
                <a:cs typeface="Courier New" pitchFamily="49" charset="0"/>
              </a:rPr>
              <a:t>mp</a:t>
            </a:r>
            <a:r>
              <a:rPr lang="en-US" b="1" dirty="0" smtClean="0">
                <a:latin typeface="Courier New" pitchFamily="49" charset="0"/>
                <a:cs typeface="Courier New" pitchFamily="49" charset="0"/>
              </a:rPr>
              <a:t> 0xwhatever</a:t>
            </a:r>
            <a:endParaRPr lang="en-US" b="1" dirty="0">
              <a:latin typeface="Courier New" pitchFamily="49" charset="0"/>
              <a:cs typeface="Courier New" pitchFamily="49" charset="0"/>
            </a:endParaRPr>
          </a:p>
        </p:txBody>
      </p:sp>
      <p:cxnSp>
        <p:nvCxnSpPr>
          <p:cNvPr id="26" name="Straight Arrow Connector 25"/>
          <p:cNvCxnSpPr/>
          <p:nvPr/>
        </p:nvCxnSpPr>
        <p:spPr bwMode="auto">
          <a:xfrm flipV="1">
            <a:off x="4997936" y="3761640"/>
            <a:ext cx="914402" cy="445479"/>
          </a:xfrm>
          <a:prstGeom prst="straightConnector1">
            <a:avLst/>
          </a:prstGeom>
          <a:ln w="28575">
            <a:solidFill>
              <a:srgbClr val="FF0000"/>
            </a:solidFill>
            <a:headEnd type="none" w="med" len="med"/>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3419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Hooking file reads</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First approach</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Hook Shockwave when it calls read</a:t>
            </a:r>
          </a:p>
          <a:p>
            <a:pPr marL="742950" lvl="1" indent="-285750" fontAlgn="base">
              <a:spcBef>
                <a:spcPct val="20000"/>
              </a:spcBef>
              <a:spcAft>
                <a:spcPct val="0"/>
              </a:spcAft>
              <a:buFontTx/>
              <a:buChar char="–"/>
              <a:defRPr/>
            </a:pPr>
            <a:r>
              <a:rPr lang="en-US" sz="2400" kern="0" dirty="0" smtClean="0"/>
              <a:t>Save the </a:t>
            </a:r>
            <a:r>
              <a:rPr lang="en-US" sz="2400" kern="0" dirty="0" err="1" smtClean="0"/>
              <a:t>dst</a:t>
            </a:r>
            <a:r>
              <a:rPr lang="en-US" sz="2400" kern="0" dirty="0" smtClean="0"/>
              <a:t> buffer and size</a:t>
            </a:r>
          </a:p>
          <a:p>
            <a:pPr marL="742950" lvl="1" indent="-285750" fontAlgn="base">
              <a:spcBef>
                <a:spcPct val="20000"/>
              </a:spcBef>
              <a:spcAft>
                <a:spcPct val="0"/>
              </a:spcAft>
              <a:buFontTx/>
              <a:buChar char="–"/>
              <a:defRPr/>
            </a:pPr>
            <a:r>
              <a:rPr lang="en-US" sz="2400" kern="0" dirty="0" smtClean="0"/>
              <a:t>Hook after the read call and search the buffer</a:t>
            </a:r>
          </a:p>
          <a:p>
            <a:pPr marL="1200150" lvl="2" indent="-285750" fontAlgn="base">
              <a:spcBef>
                <a:spcPct val="20000"/>
              </a:spcBef>
              <a:spcAft>
                <a:spcPct val="0"/>
              </a:spcAft>
              <a:buFontTx/>
              <a:buChar char="–"/>
              <a:defRPr/>
            </a:pPr>
            <a:r>
              <a:rPr lang="en-US" sz="2400" kern="0" dirty="0" smtClean="0"/>
              <a:t>For the fuzzed file data</a:t>
            </a:r>
          </a:p>
          <a:p>
            <a:pPr marL="742950" lvl="1" indent="-285750" fontAlgn="base">
              <a:spcBef>
                <a:spcPct val="20000"/>
              </a:spcBef>
              <a:spcAft>
                <a:spcPct val="0"/>
              </a:spcAft>
              <a:buFontTx/>
              <a:buChar char="–"/>
              <a:defRPr/>
            </a:pPr>
            <a:r>
              <a:rPr lang="en-US" sz="2400" kern="0" dirty="0" smtClean="0"/>
              <a:t>This works well, but there’s a better </a:t>
            </a:r>
            <a:r>
              <a:rPr lang="en-US" sz="2400" b="1" kern="0" dirty="0" smtClean="0"/>
              <a:t>generic</a:t>
            </a:r>
            <a:r>
              <a:rPr lang="en-US" sz="2400" kern="0" dirty="0" smtClean="0"/>
              <a:t> solution…</a:t>
            </a:r>
            <a:endParaRPr lang="en-US" kern="0" dirty="0"/>
          </a:p>
          <a:p>
            <a:pPr marL="285750"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Hook MSVCR71!read itself</a:t>
            </a:r>
            <a:endParaRPr lang="en-US" sz="2400" b="1" kern="0" dirty="0">
              <a:solidFill>
                <a:srgbClr val="00539B"/>
              </a:solidFill>
            </a:endParaRPr>
          </a:p>
          <a:p>
            <a:pPr marL="742950" lvl="1" indent="-285750" fontAlgn="base">
              <a:spcBef>
                <a:spcPct val="20000"/>
              </a:spcBef>
              <a:spcAft>
                <a:spcPct val="0"/>
              </a:spcAft>
              <a:buFontTx/>
              <a:buChar char="–"/>
              <a:defRPr/>
            </a:pPr>
            <a:r>
              <a:rPr lang="en-US" sz="2400" kern="0" dirty="0" smtClean="0"/>
              <a:t>This allows us to re-use the hook for other projects</a:t>
            </a:r>
          </a:p>
          <a:p>
            <a:pPr marL="742950" lvl="1" indent="-285750" fontAlgn="base">
              <a:spcBef>
                <a:spcPct val="20000"/>
              </a:spcBef>
              <a:spcAft>
                <a:spcPct val="0"/>
              </a:spcAft>
              <a:buFontTx/>
              <a:buChar char="–"/>
              <a:defRPr/>
            </a:pPr>
            <a:r>
              <a:rPr lang="en-US" sz="2400" kern="0" dirty="0" smtClean="0"/>
              <a:t>Turned out to be quite helpful later on…</a:t>
            </a:r>
            <a:endParaRPr lang="en-US" sz="2400" kern="0" dirty="0"/>
          </a:p>
          <a:p>
            <a:pPr marL="742950" lvl="1" indent="-285750" fontAlgn="base">
              <a:spcBef>
                <a:spcPct val="20000"/>
              </a:spcBef>
              <a:spcAft>
                <a:spcPct val="0"/>
              </a:spcAft>
              <a:buFontTx/>
              <a:buChar char="–"/>
              <a:defRPr/>
            </a:pPr>
            <a:endParaRPr lang="en-US" sz="2400" kern="0" dirty="0"/>
          </a:p>
        </p:txBody>
      </p:sp>
    </p:spTree>
    <p:extLst>
      <p:ext uri="{BB962C8B-B14F-4D97-AF65-F5344CB8AC3E}">
        <p14:creationId xmlns:p14="http://schemas.microsoft.com/office/powerpoint/2010/main" val="3375555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Hooking file reads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MSVCR71.dll </a:t>
            </a:r>
            <a:r>
              <a:rPr lang="en-US" sz="2400" b="1" kern="0" dirty="0">
                <a:solidFill>
                  <a:srgbClr val="00539B"/>
                </a:solidFill>
              </a:rPr>
              <a:t>version 7.10.3052.4, base 0x7C341000</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Hook #1</a:t>
            </a:r>
          </a:p>
          <a:p>
            <a:pPr marL="1200150" lvl="2" indent="-285750" fontAlgn="base">
              <a:spcBef>
                <a:spcPct val="20000"/>
              </a:spcBef>
              <a:spcAft>
                <a:spcPct val="0"/>
              </a:spcAft>
              <a:buFontTx/>
              <a:buChar char="–"/>
              <a:defRPr/>
            </a:pPr>
            <a:r>
              <a:rPr lang="en-US" sz="2400" kern="0" dirty="0" smtClean="0"/>
              <a:t>.text:7C36364F </a:t>
            </a:r>
            <a:r>
              <a:rPr lang="en-US" sz="2400" kern="0" dirty="0" err="1" smtClean="0"/>
              <a:t>mov</a:t>
            </a:r>
            <a:r>
              <a:rPr lang="en-US" sz="2400" kern="0" dirty="0" smtClean="0"/>
              <a:t>     </a:t>
            </a:r>
            <a:r>
              <a:rPr lang="en-US" sz="2400" kern="0" dirty="0" err="1"/>
              <a:t>eax</a:t>
            </a:r>
            <a:r>
              <a:rPr lang="en-US" sz="2400" kern="0" dirty="0"/>
              <a:t>, </a:t>
            </a:r>
            <a:r>
              <a:rPr lang="en-US" sz="2400" kern="0" dirty="0" err="1" smtClean="0"/>
              <a:t>ebx</a:t>
            </a:r>
            <a:endParaRPr lang="en-US" sz="2400" kern="0" dirty="0" smtClean="0"/>
          </a:p>
          <a:p>
            <a:pPr marL="1200150" lvl="2" indent="-285750" fontAlgn="base">
              <a:spcBef>
                <a:spcPct val="20000"/>
              </a:spcBef>
              <a:spcAft>
                <a:spcPct val="0"/>
              </a:spcAft>
              <a:buFontTx/>
              <a:buChar char="–"/>
              <a:defRPr/>
            </a:pPr>
            <a:r>
              <a:rPr lang="en-US" sz="2400" kern="0" dirty="0" smtClean="0"/>
              <a:t>Near the prologue, lets us grab the arguments </a:t>
            </a:r>
          </a:p>
          <a:p>
            <a:pPr marL="742950" lvl="1" indent="-285750" fontAlgn="base">
              <a:spcBef>
                <a:spcPct val="20000"/>
              </a:spcBef>
              <a:spcAft>
                <a:spcPct val="0"/>
              </a:spcAft>
              <a:buFontTx/>
              <a:buChar char="–"/>
              <a:defRPr/>
            </a:pPr>
            <a:r>
              <a:rPr lang="en-US" sz="2400" kern="0" dirty="0" smtClean="0"/>
              <a:t>Hook #2</a:t>
            </a:r>
          </a:p>
          <a:p>
            <a:pPr marL="1200150" lvl="2" indent="-285750" fontAlgn="base">
              <a:spcBef>
                <a:spcPct val="20000"/>
              </a:spcBef>
              <a:spcAft>
                <a:spcPct val="0"/>
              </a:spcAft>
              <a:buFontTx/>
              <a:buChar char="–"/>
              <a:defRPr/>
            </a:pPr>
            <a:r>
              <a:rPr lang="en-US" sz="2400" kern="0" dirty="0"/>
              <a:t>.text:7C3636BA </a:t>
            </a:r>
            <a:r>
              <a:rPr lang="en-US" sz="2400" kern="0" dirty="0" err="1" smtClean="0"/>
              <a:t>jmp</a:t>
            </a:r>
            <a:r>
              <a:rPr lang="en-US" sz="2400" kern="0" dirty="0" smtClean="0"/>
              <a:t>     </a:t>
            </a:r>
            <a:r>
              <a:rPr lang="en-US" sz="2400" kern="0" dirty="0"/>
              <a:t>short </a:t>
            </a:r>
            <a:r>
              <a:rPr lang="en-US" sz="2400" kern="0" dirty="0" smtClean="0"/>
              <a:t>loc_7C3636DD</a:t>
            </a:r>
          </a:p>
          <a:p>
            <a:pPr marL="1200150" lvl="2" indent="-285750" fontAlgn="base">
              <a:spcBef>
                <a:spcPct val="20000"/>
              </a:spcBef>
              <a:spcAft>
                <a:spcPct val="0"/>
              </a:spcAft>
              <a:buFontTx/>
              <a:buChar char="–"/>
              <a:defRPr/>
            </a:pPr>
            <a:r>
              <a:rPr lang="en-US" sz="2400" kern="0" dirty="0" smtClean="0"/>
              <a:t>Near the epilogue, lets us search the populated buffer</a:t>
            </a:r>
          </a:p>
          <a:p>
            <a:pPr marL="1200150" lvl="2" indent="-285750" fontAlgn="base">
              <a:spcBef>
                <a:spcPct val="20000"/>
              </a:spcBef>
              <a:spcAft>
                <a:spcPct val="0"/>
              </a:spcAft>
              <a:buFontTx/>
              <a:buChar char="–"/>
              <a:defRPr/>
            </a:pPr>
            <a:endParaRPr lang="en-US" sz="2400" kern="0" dirty="0"/>
          </a:p>
          <a:p>
            <a:pPr marL="742950" lvl="1" indent="-285750" fontAlgn="base">
              <a:spcBef>
                <a:spcPct val="20000"/>
              </a:spcBef>
              <a:spcAft>
                <a:spcPct val="0"/>
              </a:spcAft>
              <a:buFontTx/>
              <a:buChar char="–"/>
              <a:defRPr/>
            </a:pPr>
            <a:endParaRPr lang="en-US" sz="2400" kern="0" dirty="0"/>
          </a:p>
        </p:txBody>
      </p:sp>
    </p:spTree>
    <p:extLst>
      <p:ext uri="{BB962C8B-B14F-4D97-AF65-F5344CB8AC3E}">
        <p14:creationId xmlns:p14="http://schemas.microsoft.com/office/powerpoint/2010/main" val="3459421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Hooking file reads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026" name="Picture 2" descr="C:\Users\aaron\Documents\Research\Presentations\CanSecWest 2011\img\msvcr_read_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278" y="1103086"/>
            <a:ext cx="3845928" cy="57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10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Hooking file reads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2953411" y="1713539"/>
            <a:ext cx="3762699" cy="4401205"/>
          </a:xfrm>
          <a:prstGeom prst="rect">
            <a:avLst/>
          </a:prstGeom>
          <a:noFill/>
        </p:spPr>
        <p:txBody>
          <a:bodyPr wrap="square" rtlCol="0">
            <a:spAutoFit/>
          </a:bodyPr>
          <a:lstStyle/>
          <a:p>
            <a:r>
              <a:rPr lang="en-US" sz="2000" b="1" dirty="0" smtClean="0">
                <a:latin typeface="Courier New" pitchFamily="49" charset="0"/>
                <a:cs typeface="Courier New" pitchFamily="49" charset="0"/>
              </a:rPr>
              <a:t>[BITS </a:t>
            </a:r>
            <a:r>
              <a:rPr lang="en-US" sz="2000" b="1" dirty="0">
                <a:latin typeface="Courier New" pitchFamily="49" charset="0"/>
                <a:cs typeface="Courier New" pitchFamily="49" charset="0"/>
              </a:rPr>
              <a:t>32</a:t>
            </a:r>
            <a:r>
              <a:rPr lang="en-US" sz="2000" b="1" dirty="0" smtClean="0">
                <a:latin typeface="Courier New" pitchFamily="49" charset="0"/>
                <a:cs typeface="Courier New" pitchFamily="49" charset="0"/>
              </a:rPr>
              <a:t>]</a:t>
            </a:r>
          </a:p>
          <a:p>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push </a:t>
            </a:r>
            <a:r>
              <a:rPr lang="en-US" sz="2000" b="1" dirty="0" err="1">
                <a:latin typeface="Courier New" pitchFamily="49" charset="0"/>
                <a:cs typeface="Courier New" pitchFamily="49" charset="0"/>
              </a:rPr>
              <a:t>ecx</a:t>
            </a:r>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push </a:t>
            </a:r>
            <a:r>
              <a:rPr lang="en-US" sz="2000" b="1" dirty="0" err="1">
                <a:latin typeface="Courier New" pitchFamily="49" charset="0"/>
                <a:cs typeface="Courier New" pitchFamily="49" charset="0"/>
              </a:rPr>
              <a:t>esi</a:t>
            </a:r>
            <a:endParaRPr lang="en-US" sz="2000" b="1" dirty="0">
              <a:latin typeface="Courier New" pitchFamily="49" charset="0"/>
              <a:cs typeface="Courier New" pitchFamily="49" charset="0"/>
            </a:endParaRPr>
          </a:p>
          <a:p>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mov</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ecx</a:t>
            </a:r>
            <a:r>
              <a:rPr lang="en-US" sz="2000" b="1" dirty="0">
                <a:latin typeface="Courier New" pitchFamily="49" charset="0"/>
                <a:cs typeface="Courier New" pitchFamily="49" charset="0"/>
              </a:rPr>
              <a:t>, [esp+0x14]</a:t>
            </a:r>
          </a:p>
          <a:p>
            <a:r>
              <a:rPr lang="en-US" sz="2000" b="1" dirty="0" err="1">
                <a:latin typeface="Courier New" pitchFamily="49" charset="0"/>
                <a:cs typeface="Courier New" pitchFamily="49" charset="0"/>
              </a:rPr>
              <a:t>mov</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esi</a:t>
            </a:r>
            <a:r>
              <a:rPr lang="en-US" sz="2000" b="1" dirty="0">
                <a:latin typeface="Courier New" pitchFamily="49" charset="0"/>
                <a:cs typeface="Courier New" pitchFamily="49" charset="0"/>
              </a:rPr>
              <a:t>, [esp+0x10]</a:t>
            </a:r>
          </a:p>
          <a:p>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mov</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[_</a:t>
            </a:r>
            <a:r>
              <a:rPr lang="en-US" sz="2000" b="1" dirty="0" err="1" smtClean="0">
                <a:latin typeface="Courier New" pitchFamily="49" charset="0"/>
                <a:cs typeface="Courier New" pitchFamily="49" charset="0"/>
              </a:rPr>
              <a:t>symCount</a:t>
            </a:r>
            <a:r>
              <a:rPr lang="en-US" sz="2000" b="1" dirty="0" smtClean="0">
                <a:latin typeface="Courier New" pitchFamily="49" charset="0"/>
                <a:cs typeface="Courier New" pitchFamily="49" charset="0"/>
              </a:rPr>
              <a:t>], </a:t>
            </a:r>
            <a:r>
              <a:rPr lang="en-US" sz="2000" b="1" dirty="0" err="1">
                <a:latin typeface="Courier New" pitchFamily="49" charset="0"/>
                <a:cs typeface="Courier New" pitchFamily="49" charset="0"/>
              </a:rPr>
              <a:t>ecx</a:t>
            </a:r>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mov</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[_</a:t>
            </a:r>
            <a:r>
              <a:rPr lang="en-US" sz="2000" b="1" dirty="0" err="1" smtClean="0">
                <a:latin typeface="Courier New" pitchFamily="49" charset="0"/>
                <a:cs typeface="Courier New" pitchFamily="49" charset="0"/>
              </a:rPr>
              <a:t>symBuf</a:t>
            </a:r>
            <a:r>
              <a:rPr lang="en-US" sz="2000" b="1" dirty="0" smtClean="0">
                <a:latin typeface="Courier New" pitchFamily="49" charset="0"/>
                <a:cs typeface="Courier New" pitchFamily="49" charset="0"/>
              </a:rPr>
              <a:t>], </a:t>
            </a:r>
            <a:r>
              <a:rPr lang="en-US" sz="2000" b="1" dirty="0" err="1">
                <a:latin typeface="Courier New" pitchFamily="49" charset="0"/>
                <a:cs typeface="Courier New" pitchFamily="49" charset="0"/>
              </a:rPr>
              <a:t>esi</a:t>
            </a:r>
            <a:endParaRPr lang="en-US" sz="2000" b="1" dirty="0">
              <a:latin typeface="Courier New" pitchFamily="49" charset="0"/>
              <a:cs typeface="Courier New" pitchFamily="49" charset="0"/>
            </a:endParaRPr>
          </a:p>
          <a:p>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pop </a:t>
            </a:r>
            <a:r>
              <a:rPr lang="en-US" sz="2000" b="1" dirty="0" err="1">
                <a:latin typeface="Courier New" pitchFamily="49" charset="0"/>
                <a:cs typeface="Courier New" pitchFamily="49" charset="0"/>
              </a:rPr>
              <a:t>esi</a:t>
            </a:r>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pop </a:t>
            </a:r>
            <a:r>
              <a:rPr lang="en-US" sz="2000" b="1" dirty="0" err="1">
                <a:latin typeface="Courier New" pitchFamily="49" charset="0"/>
                <a:cs typeface="Courier New" pitchFamily="49" charset="0"/>
              </a:rPr>
              <a:t>ecx</a:t>
            </a:r>
            <a:endParaRPr lang="en-US" sz="2000" b="1" dirty="0">
              <a:latin typeface="Courier New" pitchFamily="49" charset="0"/>
              <a:cs typeface="Courier New" pitchFamily="49" charset="0"/>
            </a:endParaRPr>
          </a:p>
          <a:p>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2638179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155" y="1445076"/>
            <a:ext cx="3755788" cy="4708981"/>
          </a:xfrm>
          <a:prstGeom prst="rect">
            <a:avLst/>
          </a:prstGeom>
        </p:spPr>
        <p:txBody>
          <a:bodyPr wrap="square">
            <a:spAutoFit/>
          </a:bodyPr>
          <a:lstStyle/>
          <a:p>
            <a:r>
              <a:rPr lang="en-US" sz="2000" b="1" dirty="0" smtClean="0">
                <a:latin typeface="Courier New" pitchFamily="49" charset="0"/>
                <a:cs typeface="Courier New" pitchFamily="49" charset="0"/>
              </a:rPr>
              <a:t>[BITS </a:t>
            </a:r>
            <a:r>
              <a:rPr lang="en-US" sz="2000" b="1" dirty="0">
                <a:latin typeface="Courier New" pitchFamily="49" charset="0"/>
                <a:cs typeface="Courier New" pitchFamily="49" charset="0"/>
              </a:rPr>
              <a:t>32</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pushad</a:t>
            </a:r>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pushfd</a:t>
            </a:r>
            <a:endParaRPr lang="en-US" sz="2000" b="1" dirty="0">
              <a:latin typeface="Courier New" pitchFamily="49" charset="0"/>
              <a:cs typeface="Courier New" pitchFamily="49" charset="0"/>
            </a:endParaRPr>
          </a:p>
          <a:p>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mov</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ecx</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[_</a:t>
            </a:r>
            <a:r>
              <a:rPr lang="en-US" sz="2000" b="1" dirty="0" err="1" smtClean="0">
                <a:latin typeface="Courier New" pitchFamily="49" charset="0"/>
                <a:cs typeface="Courier New" pitchFamily="49" charset="0"/>
              </a:rPr>
              <a:t>symCount</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mov</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esi</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[_</a:t>
            </a:r>
            <a:r>
              <a:rPr lang="en-US" sz="2000" b="1" dirty="0" err="1" smtClean="0">
                <a:latin typeface="Courier New" pitchFamily="49" charset="0"/>
                <a:cs typeface="Courier New" pitchFamily="49" charset="0"/>
              </a:rPr>
              <a:t>symBuf</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shr</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ecx</a:t>
            </a:r>
            <a:r>
              <a:rPr lang="en-US" sz="2000" b="1" dirty="0">
                <a:latin typeface="Courier New" pitchFamily="49" charset="0"/>
                <a:cs typeface="Courier New" pitchFamily="49" charset="0"/>
              </a:rPr>
              <a:t>, 2</a:t>
            </a:r>
          </a:p>
          <a:p>
            <a:r>
              <a:rPr lang="en-US" sz="2000" b="1" dirty="0" err="1">
                <a:latin typeface="Courier New" pitchFamily="49" charset="0"/>
                <a:cs typeface="Courier New" pitchFamily="49" charset="0"/>
              </a:rPr>
              <a:t>mov</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eax</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_</a:t>
            </a:r>
            <a:r>
              <a:rPr lang="en-US" sz="2000" b="1" dirty="0" err="1" smtClean="0">
                <a:latin typeface="Courier New" pitchFamily="49" charset="0"/>
                <a:cs typeface="Courier New" pitchFamily="49" charset="0"/>
              </a:rPr>
              <a:t>symNeedle</a:t>
            </a:r>
            <a:endParaRPr lang="en-US" sz="2000" b="1" dirty="0">
              <a:latin typeface="Courier New" pitchFamily="49" charset="0"/>
              <a:cs typeface="Courier New" pitchFamily="49" charset="0"/>
            </a:endParaRPr>
          </a:p>
          <a:p>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TEXT</a:t>
            </a:r>
          </a:p>
          <a:p>
            <a:r>
              <a:rPr lang="en-US" sz="2000" b="1" dirty="0">
                <a:latin typeface="Courier New" pitchFamily="49" charset="0"/>
                <a:cs typeface="Courier New" pitchFamily="49" charset="0"/>
              </a:rPr>
              <a:t>.loop</a:t>
            </a:r>
          </a:p>
          <a:p>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cmp</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esi</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eax</a:t>
            </a:r>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jnz</a:t>
            </a:r>
            <a:r>
              <a:rPr lang="en-US" sz="2000" b="1" dirty="0">
                <a:latin typeface="Courier New" pitchFamily="49" charset="0"/>
                <a:cs typeface="Courier New" pitchFamily="49" charset="0"/>
              </a:rPr>
              <a:t> .increment</a:t>
            </a:r>
          </a:p>
          <a:p>
            <a:r>
              <a:rPr lang="en-US" sz="2000" b="1" dirty="0">
                <a:latin typeface="Courier New" pitchFamily="49" charset="0"/>
                <a:cs typeface="Courier New" pitchFamily="49" charset="0"/>
              </a:rPr>
              <a:t>        </a:t>
            </a:r>
            <a:r>
              <a:rPr lang="en-US" sz="2000" b="1" dirty="0" err="1" smtClean="0">
                <a:latin typeface="Courier New" pitchFamily="49" charset="0"/>
                <a:cs typeface="Courier New" pitchFamily="49" charset="0"/>
              </a:rPr>
              <a:t>jmp</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t>
            </a:r>
            <a:r>
              <a:rPr lang="en-US" sz="2000" b="1" dirty="0" smtClean="0">
                <a:latin typeface="Courier New" pitchFamily="49" charset="0"/>
                <a:cs typeface="Courier New" pitchFamily="49" charset="0"/>
              </a:rPr>
              <a:t>success</a:t>
            </a:r>
            <a:endParaRPr lang="en-US" sz="2000" b="1" dirty="0">
              <a:latin typeface="Courier New" pitchFamily="49" charset="0"/>
              <a:cs typeface="Courier New" pitchFamily="49" charset="0"/>
            </a:endParaRPr>
          </a:p>
        </p:txBody>
      </p:sp>
      <p:sp>
        <p:nvSpPr>
          <p:cNvPr id="3" name="Rectangle 2"/>
          <p:cNvSpPr/>
          <p:nvPr/>
        </p:nvSpPr>
        <p:spPr>
          <a:xfrm>
            <a:off x="5110374" y="1393371"/>
            <a:ext cx="4064901" cy="4708981"/>
          </a:xfrm>
          <a:prstGeom prst="rect">
            <a:avLst/>
          </a:prstGeom>
        </p:spPr>
        <p:txBody>
          <a:bodyPr wrap="square">
            <a:spAutoFit/>
          </a:bodyPr>
          <a:lstStyle/>
          <a:p>
            <a:r>
              <a:rPr lang="en-US" sz="2000" b="1" dirty="0" smtClean="0">
                <a:latin typeface="Courier New" pitchFamily="49" charset="0"/>
                <a:cs typeface="Courier New" pitchFamily="49" charset="0"/>
              </a:rPr>
              <a:t>.</a:t>
            </a:r>
            <a:r>
              <a:rPr lang="en-US" sz="2000" b="1" dirty="0">
                <a:latin typeface="Courier New" pitchFamily="49" charset="0"/>
                <a:cs typeface="Courier New" pitchFamily="49" charset="0"/>
              </a:rPr>
              <a:t>increment</a:t>
            </a:r>
          </a:p>
          <a:p>
            <a:r>
              <a:rPr lang="en-US" sz="2000" b="1" dirty="0">
                <a:latin typeface="Courier New" pitchFamily="49" charset="0"/>
                <a:cs typeface="Courier New" pitchFamily="49" charset="0"/>
              </a:rPr>
              <a:t>        lea </a:t>
            </a:r>
            <a:r>
              <a:rPr lang="en-US" sz="2000" b="1" dirty="0" err="1">
                <a:latin typeface="Courier New" pitchFamily="49" charset="0"/>
                <a:cs typeface="Courier New" pitchFamily="49" charset="0"/>
              </a:rPr>
              <a:t>esi</a:t>
            </a:r>
            <a:r>
              <a:rPr lang="en-US" sz="2000" b="1" dirty="0">
                <a:latin typeface="Courier New" pitchFamily="49" charset="0"/>
                <a:cs typeface="Courier New" pitchFamily="49" charset="0"/>
              </a:rPr>
              <a:t>, [esi+4]</a:t>
            </a:r>
          </a:p>
          <a:p>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dec</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ecx</a:t>
            </a:r>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jz</a:t>
            </a:r>
            <a:r>
              <a:rPr lang="en-US" sz="2000" b="1" dirty="0">
                <a:latin typeface="Courier New" pitchFamily="49" charset="0"/>
                <a:cs typeface="Courier New" pitchFamily="49" charset="0"/>
              </a:rPr>
              <a:t> .fail</a:t>
            </a:r>
          </a:p>
          <a:p>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jmp</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loop</a:t>
            </a:r>
          </a:p>
          <a:p>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.success</a:t>
            </a:r>
          </a:p>
          <a:p>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int3</a:t>
            </a:r>
          </a:p>
          <a:p>
            <a:endParaRPr lang="en-US" sz="2000" b="1" dirty="0" smtClean="0">
              <a:latin typeface="Courier New" pitchFamily="49" charset="0"/>
              <a:cs typeface="Courier New" pitchFamily="49" charset="0"/>
            </a:endParaRPr>
          </a:p>
          <a:p>
            <a:r>
              <a:rPr lang="en-US" sz="2000" b="1" dirty="0" smtClean="0">
                <a:latin typeface="Courier New" pitchFamily="49" charset="0"/>
                <a:cs typeface="Courier New" pitchFamily="49" charset="0"/>
              </a:rPr>
              <a:t>.fail</a:t>
            </a:r>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jmp</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exit</a:t>
            </a:r>
          </a:p>
          <a:p>
            <a:endParaRPr lang="en-US" sz="2000" b="1" dirty="0">
              <a:latin typeface="Courier New" pitchFamily="49" charset="0"/>
              <a:cs typeface="Courier New" pitchFamily="49" charset="0"/>
            </a:endParaRPr>
          </a:p>
          <a:p>
            <a:r>
              <a:rPr lang="en-US" sz="2000" b="1" dirty="0" smtClean="0">
                <a:latin typeface="Courier New" pitchFamily="49" charset="0"/>
                <a:cs typeface="Courier New" pitchFamily="49" charset="0"/>
              </a:rPr>
              <a:t>.</a:t>
            </a:r>
            <a:r>
              <a:rPr lang="en-US" sz="2000" b="1" dirty="0">
                <a:latin typeface="Courier New" pitchFamily="49" charset="0"/>
                <a:cs typeface="Courier New" pitchFamily="49" charset="0"/>
              </a:rPr>
              <a:t>exit</a:t>
            </a:r>
          </a:p>
          <a:p>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popfd</a:t>
            </a:r>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popad</a:t>
            </a:r>
            <a:endParaRPr lang="en-US" sz="2000" b="1" dirty="0">
              <a:latin typeface="Courier New" pitchFamily="49" charset="0"/>
              <a:cs typeface="Courier New" pitchFamily="49" charset="0"/>
            </a:endParaRPr>
          </a:p>
        </p:txBody>
      </p:sp>
      <p:cxnSp>
        <p:nvCxnSpPr>
          <p:cNvPr id="5" name="Straight Connector 4"/>
          <p:cNvCxnSpPr/>
          <p:nvPr/>
        </p:nvCxnSpPr>
        <p:spPr bwMode="auto">
          <a:xfrm>
            <a:off x="4655837" y="1393371"/>
            <a:ext cx="0" cy="476068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Hooking file reads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071734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Hooking file reads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The </a:t>
            </a:r>
            <a:r>
              <a:rPr lang="en-US" sz="2400" b="1" kern="0" dirty="0" err="1" smtClean="0">
                <a:solidFill>
                  <a:srgbClr val="00539B"/>
                </a:solidFill>
              </a:rPr>
              <a:t>asm</a:t>
            </a:r>
            <a:r>
              <a:rPr lang="en-US" sz="2400" b="1" kern="0" dirty="0" smtClean="0">
                <a:solidFill>
                  <a:srgbClr val="00539B"/>
                </a:solidFill>
              </a:rPr>
              <a:t> just shown is assembled using </a:t>
            </a:r>
            <a:r>
              <a:rPr lang="en-US" sz="2400" b="1" kern="0" dirty="0" err="1" smtClean="0">
                <a:solidFill>
                  <a:srgbClr val="00539B"/>
                </a:solidFill>
              </a:rPr>
              <a:t>nasm</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The resulting </a:t>
            </a:r>
            <a:r>
              <a:rPr lang="en-US" sz="2400" kern="0" dirty="0" err="1" smtClean="0"/>
              <a:t>opcodes</a:t>
            </a:r>
            <a:r>
              <a:rPr lang="en-US" sz="2400" kern="0" dirty="0" smtClean="0"/>
              <a:t> are injected using our framework</a:t>
            </a:r>
          </a:p>
          <a:p>
            <a:pPr marL="742950" lvl="1" indent="-285750" fontAlgn="base">
              <a:spcBef>
                <a:spcPct val="20000"/>
              </a:spcBef>
              <a:spcAft>
                <a:spcPct val="0"/>
              </a:spcAft>
              <a:buFontTx/>
              <a:buChar char="–"/>
              <a:defRPr/>
            </a:pPr>
            <a:r>
              <a:rPr lang="en-US" sz="2400" kern="0" dirty="0" smtClean="0"/>
              <a:t>The static addresses/values shown are replaced dynamically when we inject</a:t>
            </a:r>
          </a:p>
          <a:p>
            <a:pPr marL="1200150" lvl="2" indent="-285750" fontAlgn="base">
              <a:spcBef>
                <a:spcPct val="20000"/>
              </a:spcBef>
              <a:spcAft>
                <a:spcPct val="0"/>
              </a:spcAft>
              <a:buFontTx/>
              <a:buChar char="–"/>
              <a:defRPr/>
            </a:pPr>
            <a:r>
              <a:rPr lang="en-US" sz="2400" kern="0" dirty="0" smtClean="0"/>
              <a:t>Thanks, Python</a:t>
            </a:r>
            <a:endParaRPr lang="en-US" sz="2400" kern="0" dirty="0"/>
          </a:p>
        </p:txBody>
      </p:sp>
      <p:pic>
        <p:nvPicPr>
          <p:cNvPr id="4" name="Picture 9" descr="python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164" y="3888012"/>
            <a:ext cx="2422071" cy="226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83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Hooking file reads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a:solidFill>
                  <a:srgbClr val="00539B"/>
                </a:solidFill>
              </a:rPr>
              <a:t>The hooks are inserted once the process is loaded</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a:t>The assembly will throw an INT3 (breakpoint) when it finds the DWORD we were looking for</a:t>
            </a:r>
          </a:p>
          <a:p>
            <a:pPr marL="742950" lvl="1" indent="-285750" fontAlgn="base">
              <a:spcBef>
                <a:spcPct val="20000"/>
              </a:spcBef>
              <a:spcAft>
                <a:spcPct val="0"/>
              </a:spcAft>
              <a:buFontTx/>
              <a:buChar char="–"/>
              <a:defRPr/>
            </a:pPr>
            <a:r>
              <a:rPr lang="en-US" sz="2400" kern="0" dirty="0"/>
              <a:t>Requires that MSVCR71 is loaded into memory</a:t>
            </a:r>
          </a:p>
          <a:p>
            <a:pPr marL="1200150" lvl="2" indent="-285750" fontAlgn="base">
              <a:spcBef>
                <a:spcPct val="20000"/>
              </a:spcBef>
              <a:spcAft>
                <a:spcPct val="0"/>
              </a:spcAft>
              <a:buFontTx/>
              <a:buChar char="–"/>
              <a:defRPr/>
            </a:pPr>
            <a:r>
              <a:rPr lang="en-US" sz="2400" i="1" kern="0" dirty="0" err="1"/>
              <a:t>sxe</a:t>
            </a:r>
            <a:r>
              <a:rPr lang="en-US" sz="2400" i="1" kern="0" dirty="0"/>
              <a:t> ld:msvcr71 in </a:t>
            </a:r>
            <a:r>
              <a:rPr lang="en-US" sz="2400" i="1" kern="0" dirty="0" err="1"/>
              <a:t>WinDBG</a:t>
            </a:r>
            <a:r>
              <a:rPr lang="en-US" sz="2400" i="1" kern="0" dirty="0"/>
              <a:t>, then </a:t>
            </a:r>
            <a:r>
              <a:rPr lang="en-US" sz="2400" i="1" kern="0" dirty="0" smtClean="0"/>
              <a:t>inject</a:t>
            </a:r>
          </a:p>
          <a:p>
            <a:pPr marL="1200150" lvl="2"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Once the data has been read in, we can begin RE</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Set a memory breakpoint at @</a:t>
            </a:r>
            <a:r>
              <a:rPr lang="en-US" sz="2400" kern="0" dirty="0" err="1" smtClean="0"/>
              <a:t>esi</a:t>
            </a:r>
            <a:endParaRPr lang="en-US" sz="2400" kern="0" dirty="0" smtClean="0"/>
          </a:p>
          <a:p>
            <a:pPr marL="1200150" lvl="2" indent="-285750" fontAlgn="base">
              <a:spcBef>
                <a:spcPct val="20000"/>
              </a:spcBef>
              <a:spcAft>
                <a:spcPct val="0"/>
              </a:spcAft>
              <a:buFontTx/>
              <a:buChar char="–"/>
              <a:defRPr/>
            </a:pPr>
            <a:r>
              <a:rPr lang="en-US" sz="2400" i="1" kern="0" dirty="0" err="1" smtClean="0"/>
              <a:t>ba</a:t>
            </a:r>
            <a:r>
              <a:rPr lang="en-US" sz="2400" i="1" kern="0" dirty="0" smtClean="0"/>
              <a:t> r1 @</a:t>
            </a:r>
            <a:r>
              <a:rPr lang="en-US" sz="2400" i="1" kern="0" dirty="0" err="1" smtClean="0"/>
              <a:t>esi</a:t>
            </a:r>
            <a:endParaRPr lang="en-US" sz="2400" i="1" kern="0" dirty="0"/>
          </a:p>
          <a:p>
            <a:pPr marL="742950" lvl="1" indent="-285750" fontAlgn="base">
              <a:spcBef>
                <a:spcPct val="20000"/>
              </a:spcBef>
              <a:spcAft>
                <a:spcPct val="0"/>
              </a:spcAft>
              <a:buFontTx/>
              <a:buChar char="–"/>
              <a:defRPr/>
            </a:pPr>
            <a:r>
              <a:rPr lang="en-US" sz="2400" kern="0" dirty="0" smtClean="0"/>
              <a:t>Shockwave will usually hit some inline </a:t>
            </a:r>
            <a:r>
              <a:rPr lang="en-US" sz="2400" kern="0" dirty="0" err="1" smtClean="0"/>
              <a:t>memcpys</a:t>
            </a:r>
            <a:r>
              <a:rPr lang="en-US" sz="2400" kern="0" dirty="0" smtClean="0"/>
              <a:t> before </a:t>
            </a:r>
            <a:r>
              <a:rPr lang="en-US" sz="2400" b="1" kern="0" dirty="0" smtClean="0"/>
              <a:t>really</a:t>
            </a:r>
            <a:r>
              <a:rPr lang="en-US" sz="2400" kern="0" dirty="0" smtClean="0"/>
              <a:t> using the data, just set extra bps</a:t>
            </a:r>
            <a:endParaRPr lang="en-US" sz="2400" kern="0" dirty="0"/>
          </a:p>
          <a:p>
            <a:pPr marL="742950" lvl="1" indent="-285750" fontAlgn="base">
              <a:spcBef>
                <a:spcPct val="20000"/>
              </a:spcBef>
              <a:spcAft>
                <a:spcPct val="0"/>
              </a:spcAft>
              <a:buFontTx/>
              <a:buChar char="–"/>
              <a:defRPr/>
            </a:pPr>
            <a:endParaRPr lang="en-US" sz="2400" kern="0" dirty="0"/>
          </a:p>
        </p:txBody>
      </p:sp>
    </p:spTree>
    <p:extLst>
      <p:ext uri="{BB962C8B-B14F-4D97-AF65-F5344CB8AC3E}">
        <p14:creationId xmlns:p14="http://schemas.microsoft.com/office/powerpoint/2010/main" val="754200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59" y="4205249"/>
            <a:ext cx="12362543" cy="1200329"/>
          </a:xfrm>
          <a:prstGeom prst="rect">
            <a:avLst/>
          </a:prstGeom>
        </p:spPr>
        <p:txBody>
          <a:bodyPr wrap="square">
            <a:spAutoFit/>
          </a:bodyPr>
          <a:lstStyle/>
          <a:p>
            <a:r>
              <a:rPr lang="en-US" b="1" dirty="0">
                <a:latin typeface="Courier New" pitchFamily="49" charset="0"/>
                <a:cs typeface="Courier New" pitchFamily="49" charset="0"/>
              </a:rPr>
              <a:t>S:\</a:t>
            </a:r>
            <a:r>
              <a:rPr lang="en-US" b="1" dirty="0" smtClean="0">
                <a:latin typeface="Courier New" pitchFamily="49" charset="0"/>
                <a:cs typeface="Courier New" pitchFamily="49" charset="0"/>
              </a:rPr>
              <a:t>Tools\hooking&gt;python.exe -i read_search.py </a:t>
            </a:r>
            <a:r>
              <a:rPr lang="en-US" b="1" dirty="0">
                <a:latin typeface="Courier New" pitchFamily="49" charset="0"/>
                <a:cs typeface="Courier New" pitchFamily="49" charset="0"/>
              </a:rPr>
              <a:t>812 0x0000dc50</a:t>
            </a:r>
          </a:p>
          <a:p>
            <a:r>
              <a:rPr lang="en-US" b="1" dirty="0">
                <a:latin typeface="Courier New" pitchFamily="49" charset="0"/>
                <a:cs typeface="Courier New" pitchFamily="49" charset="0"/>
              </a:rPr>
              <a:t>[*] Injecting hooks</a:t>
            </a:r>
          </a:p>
          <a:p>
            <a:r>
              <a:rPr lang="en-US" b="1" dirty="0">
                <a:latin typeface="Courier New" pitchFamily="49" charset="0"/>
                <a:cs typeface="Courier New" pitchFamily="49" charset="0"/>
              </a:rPr>
              <a:t>[*] Successfully </a:t>
            </a:r>
            <a:r>
              <a:rPr lang="en-US" b="1" dirty="0" smtClean="0">
                <a:latin typeface="Courier New" pitchFamily="49" charset="0"/>
                <a:cs typeface="Courier New" pitchFamily="49" charset="0"/>
              </a:rPr>
              <a:t>injected</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&gt;&gt;&gt;</a:t>
            </a:r>
            <a:endParaRPr lang="en-US" b="1" dirty="0">
              <a:latin typeface="Courier New" pitchFamily="49" charset="0"/>
              <a:cs typeface="Courier New" pitchFamily="49" charset="0"/>
            </a:endParaRPr>
          </a:p>
        </p:txBody>
      </p:sp>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Hooking file reads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4" name="Rectangle 3"/>
          <p:cNvSpPr/>
          <p:nvPr/>
        </p:nvSpPr>
        <p:spPr>
          <a:xfrm>
            <a:off x="76200" y="2377665"/>
            <a:ext cx="10189029" cy="861774"/>
          </a:xfrm>
          <a:prstGeom prst="rect">
            <a:avLst/>
          </a:prstGeom>
        </p:spPr>
        <p:txBody>
          <a:bodyPr wrap="square">
            <a:spAutoFit/>
          </a:bodyPr>
          <a:lstStyle/>
          <a:p>
            <a:r>
              <a:rPr lang="pt-BR" sz="1600" b="1" dirty="0">
                <a:latin typeface="Courier New" pitchFamily="49" charset="0"/>
                <a:cs typeface="Courier New" pitchFamily="49" charset="0"/>
              </a:rPr>
              <a:t>0000h: 52 49 46 58 </a:t>
            </a:r>
            <a:r>
              <a:rPr lang="pt-BR" sz="1600" b="1" u="sng" dirty="0">
                <a:solidFill>
                  <a:srgbClr val="FF0000"/>
                </a:solidFill>
                <a:latin typeface="Courier New" pitchFamily="49" charset="0"/>
                <a:cs typeface="Courier New" pitchFamily="49" charset="0"/>
              </a:rPr>
              <a:t>00 00 DC 50 </a:t>
            </a:r>
            <a:r>
              <a:rPr lang="pt-BR" sz="1600" b="1" dirty="0">
                <a:latin typeface="Courier New" pitchFamily="49" charset="0"/>
                <a:cs typeface="Courier New" pitchFamily="49" charset="0"/>
              </a:rPr>
              <a:t>4D 56 39 33 69 6D 61 70  RIFX..ÜPMV93imap </a:t>
            </a:r>
          </a:p>
          <a:p>
            <a:r>
              <a:rPr lang="pt-BR" sz="1600" b="1" dirty="0">
                <a:latin typeface="Courier New" pitchFamily="49" charset="0"/>
                <a:cs typeface="Courier New" pitchFamily="49" charset="0"/>
              </a:rPr>
              <a:t>0010h: 00 00 00 18 00 00 00 01 00 00 00 2C 00 00 07 3A  ...........,...: </a:t>
            </a:r>
          </a:p>
          <a:p>
            <a:r>
              <a:rPr lang="pt-BR" sz="1600" b="1" dirty="0">
                <a:latin typeface="Courier New" pitchFamily="49" charset="0"/>
                <a:cs typeface="Courier New" pitchFamily="49" charset="0"/>
              </a:rPr>
              <a:t>0020h: 00 00 00 00 00 00 00 00 00 00 00 00 6D 6D 61 70  ............mmap </a:t>
            </a:r>
          </a:p>
        </p:txBody>
      </p:sp>
      <p:sp>
        <p:nvSpPr>
          <p:cNvPr id="5" name="TextBox 4"/>
          <p:cNvSpPr txBox="1"/>
          <p:nvPr/>
        </p:nvSpPr>
        <p:spPr>
          <a:xfrm>
            <a:off x="76200" y="1793297"/>
            <a:ext cx="4618572" cy="461665"/>
          </a:xfrm>
          <a:prstGeom prst="rect">
            <a:avLst/>
          </a:prstGeom>
          <a:noFill/>
        </p:spPr>
        <p:txBody>
          <a:bodyPr wrap="none" rtlCol="0">
            <a:spAutoFit/>
          </a:bodyPr>
          <a:lstStyle/>
          <a:p>
            <a:r>
              <a:rPr lang="en-US" sz="2400" dirty="0" smtClean="0"/>
              <a:t>File data (note the 0x0000dc50):</a:t>
            </a:r>
            <a:endParaRPr lang="en-US" sz="2400" dirty="0"/>
          </a:p>
        </p:txBody>
      </p:sp>
      <p:sp>
        <p:nvSpPr>
          <p:cNvPr id="6" name="TextBox 5"/>
          <p:cNvSpPr txBox="1"/>
          <p:nvPr/>
        </p:nvSpPr>
        <p:spPr>
          <a:xfrm>
            <a:off x="76200" y="3557301"/>
            <a:ext cx="3950120" cy="461665"/>
          </a:xfrm>
          <a:prstGeom prst="rect">
            <a:avLst/>
          </a:prstGeom>
          <a:noFill/>
        </p:spPr>
        <p:txBody>
          <a:bodyPr wrap="none" rtlCol="0">
            <a:spAutoFit/>
          </a:bodyPr>
          <a:lstStyle/>
          <a:p>
            <a:r>
              <a:rPr lang="en-US" sz="2400" dirty="0" smtClean="0"/>
              <a:t>Injecting our msvcr71 hook:</a:t>
            </a:r>
            <a:endParaRPr lang="en-US" sz="2400" dirty="0"/>
          </a:p>
        </p:txBody>
      </p:sp>
    </p:spTree>
    <p:extLst>
      <p:ext uri="{BB962C8B-B14F-4D97-AF65-F5344CB8AC3E}">
        <p14:creationId xmlns:p14="http://schemas.microsoft.com/office/powerpoint/2010/main" val="1558560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Preface (purpose of this talk)</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Verifying Shockwave vulnerabilities the easy way</a:t>
            </a:r>
            <a:endParaRPr lang="en-US" sz="2400" b="1" kern="0" dirty="0">
              <a:solidFill>
                <a:srgbClr val="00539B"/>
              </a:solidFill>
            </a:endParaRPr>
          </a:p>
          <a:p>
            <a:pPr marL="742950" lvl="1" indent="-285750" fontAlgn="base">
              <a:spcBef>
                <a:spcPct val="20000"/>
              </a:spcBef>
              <a:spcAft>
                <a:spcPct val="0"/>
              </a:spcAft>
              <a:buFontTx/>
              <a:buChar char="–"/>
              <a:defRPr/>
            </a:pPr>
            <a:r>
              <a:rPr lang="en-US" sz="2200" kern="0" dirty="0" smtClean="0"/>
              <a:t>…and why it’s only a temporary solution</a:t>
            </a:r>
          </a:p>
          <a:p>
            <a:pPr marL="742950" lvl="1" indent="-285750" fontAlgn="base">
              <a:spcBef>
                <a:spcPct val="20000"/>
              </a:spcBef>
              <a:spcAft>
                <a:spcPct val="0"/>
              </a:spcAft>
              <a:buFontTx/>
              <a:buChar char="–"/>
              <a:defRPr/>
            </a:pPr>
            <a:endParaRPr lang="en-US" sz="2000" kern="0" dirty="0" smtClean="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Auditing an unfamiliar codebase/file format</a:t>
            </a:r>
            <a:endParaRPr lang="en-US" sz="2200" kern="0" dirty="0" smtClean="0"/>
          </a:p>
          <a:p>
            <a:pPr marL="742950" lvl="1" indent="-285750" fontAlgn="base">
              <a:spcBef>
                <a:spcPct val="20000"/>
              </a:spcBef>
              <a:spcAft>
                <a:spcPct val="0"/>
              </a:spcAft>
              <a:buFontTx/>
              <a:buChar char="–"/>
              <a:defRPr/>
            </a:pPr>
            <a:r>
              <a:rPr lang="en-US" sz="2200" kern="0" dirty="0" smtClean="0"/>
              <a:t>First approaches and their shortcomings</a:t>
            </a:r>
            <a:endParaRPr lang="en-US" sz="2200" kern="0" dirty="0"/>
          </a:p>
          <a:p>
            <a:pPr marL="1200150" lvl="2" indent="-285750" fontAlgn="base">
              <a:spcBef>
                <a:spcPct val="20000"/>
              </a:spcBef>
              <a:spcAft>
                <a:spcPct val="0"/>
              </a:spcAft>
              <a:buFontTx/>
              <a:buChar char="–"/>
              <a:defRPr/>
            </a:pPr>
            <a:r>
              <a:rPr lang="en-US" sz="2000" kern="0" dirty="0" smtClean="0"/>
              <a:t>Individual vs. Team Contributions</a:t>
            </a:r>
          </a:p>
          <a:p>
            <a:pPr marL="1200150" lvl="2" indent="-285750" fontAlgn="base">
              <a:spcBef>
                <a:spcPct val="20000"/>
              </a:spcBef>
              <a:spcAft>
                <a:spcPct val="0"/>
              </a:spcAft>
              <a:buFontTx/>
              <a:buChar char="–"/>
              <a:defRPr/>
            </a:pPr>
            <a:r>
              <a:rPr lang="en-US" sz="2000" kern="0" dirty="0" smtClean="0"/>
              <a:t>“Dumb” fuzzing vs. “Smart” fuzzing</a:t>
            </a:r>
          </a:p>
          <a:p>
            <a:pPr marL="742950" lvl="1" indent="-285750" fontAlgn="base">
              <a:spcBef>
                <a:spcPct val="20000"/>
              </a:spcBef>
              <a:spcAft>
                <a:spcPct val="0"/>
              </a:spcAft>
              <a:buFontTx/>
              <a:buChar char="–"/>
              <a:defRPr/>
            </a:pPr>
            <a:endParaRPr lang="en-US" sz="2000" kern="0" dirty="0" smtClean="0"/>
          </a:p>
          <a:p>
            <a:pPr marL="342900" indent="-342900" fontAlgn="base">
              <a:spcBef>
                <a:spcPct val="20000"/>
              </a:spcBef>
              <a:spcAft>
                <a:spcPct val="0"/>
              </a:spcAft>
              <a:buFontTx/>
              <a:buChar char="•"/>
              <a:defRPr/>
            </a:pPr>
            <a:r>
              <a:rPr lang="en-US" sz="2400" b="1" kern="0" dirty="0" smtClean="0">
                <a:solidFill>
                  <a:srgbClr val="00539B"/>
                </a:solidFill>
              </a:rPr>
              <a:t>More thorough (and abstract) approaches</a:t>
            </a:r>
            <a:endParaRPr lang="en-US" sz="2200" kern="0" dirty="0" smtClean="0"/>
          </a:p>
          <a:p>
            <a:pPr marL="742950" lvl="1" indent="-285750" fontAlgn="base">
              <a:spcBef>
                <a:spcPct val="20000"/>
              </a:spcBef>
              <a:spcAft>
                <a:spcPct val="0"/>
              </a:spcAft>
              <a:buFontTx/>
              <a:buChar char="–"/>
              <a:defRPr/>
            </a:pPr>
            <a:r>
              <a:rPr lang="en-US" sz="2200" kern="0" dirty="0" smtClean="0"/>
              <a:t>Tools developed</a:t>
            </a:r>
          </a:p>
          <a:p>
            <a:pPr marL="742950" lvl="1" indent="-285750" fontAlgn="base">
              <a:spcBef>
                <a:spcPct val="20000"/>
              </a:spcBef>
              <a:spcAft>
                <a:spcPct val="0"/>
              </a:spcAft>
              <a:buFontTx/>
              <a:buChar char="–"/>
              <a:defRPr/>
            </a:pPr>
            <a:r>
              <a:rPr lang="en-US" sz="2200" kern="0" dirty="0" smtClean="0"/>
              <a:t>Techniques utilized</a:t>
            </a:r>
          </a:p>
          <a:p>
            <a:pPr marL="742950" lvl="1" indent="-285750" fontAlgn="base">
              <a:spcBef>
                <a:spcPct val="20000"/>
              </a:spcBef>
              <a:spcAft>
                <a:spcPct val="0"/>
              </a:spcAft>
              <a:buFontTx/>
              <a:buChar char="–"/>
              <a:defRPr/>
            </a:pPr>
            <a:r>
              <a:rPr lang="en-US" sz="2200" kern="0" dirty="0"/>
              <a:t>Lessons learned</a:t>
            </a:r>
          </a:p>
          <a:p>
            <a:pPr marL="742950" lvl="1" indent="-285750" fontAlgn="base">
              <a:spcBef>
                <a:spcPct val="20000"/>
              </a:spcBef>
              <a:spcAft>
                <a:spcPct val="0"/>
              </a:spcAft>
              <a:buFontTx/>
              <a:buChar char="–"/>
              <a:defRPr/>
            </a:pPr>
            <a:endParaRPr lang="en-US" sz="2200" kern="0" dirty="0"/>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200" b="0" i="0" u="none" strike="noStrike" kern="0" cap="none" spc="0" normalizeH="0" baseline="0" noProof="0" dirty="0" smtClean="0">
              <a:ln>
                <a:noFill/>
              </a:ln>
              <a:solidFill>
                <a:schemeClr val="tx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372" y="1672893"/>
            <a:ext cx="9144000" cy="4431983"/>
          </a:xfrm>
          <a:prstGeom prst="rect">
            <a:avLst/>
          </a:prstGeom>
        </p:spPr>
        <p:txBody>
          <a:bodyPr wrap="square">
            <a:spAutoFit/>
          </a:bodyPr>
          <a:lstStyle/>
          <a:p>
            <a:r>
              <a:rPr lang="en-US" sz="1600" dirty="0"/>
              <a:t>0:015&gt; </a:t>
            </a:r>
            <a:r>
              <a:rPr lang="en-US" sz="1600" dirty="0" err="1"/>
              <a:t>sxe</a:t>
            </a:r>
            <a:r>
              <a:rPr lang="en-US" sz="1600" dirty="0"/>
              <a:t> </a:t>
            </a:r>
            <a:r>
              <a:rPr lang="en-US" sz="1600" dirty="0" err="1"/>
              <a:t>ld:dirapi</a:t>
            </a:r>
            <a:endParaRPr lang="en-US" sz="1600" dirty="0"/>
          </a:p>
          <a:p>
            <a:r>
              <a:rPr lang="en-US" sz="1600" dirty="0"/>
              <a:t>0:015&gt; </a:t>
            </a:r>
            <a:r>
              <a:rPr lang="en-US" sz="1600" dirty="0" err="1"/>
              <a:t>sxe</a:t>
            </a:r>
            <a:r>
              <a:rPr lang="en-US" sz="1600" dirty="0"/>
              <a:t> ld:iml32</a:t>
            </a:r>
          </a:p>
          <a:p>
            <a:r>
              <a:rPr lang="en-US" sz="1600" dirty="0"/>
              <a:t>0:015&gt; g</a:t>
            </a:r>
          </a:p>
          <a:p>
            <a:r>
              <a:rPr lang="en-US" sz="1600" dirty="0" err="1"/>
              <a:t>ModLoad</a:t>
            </a:r>
            <a:r>
              <a:rPr lang="en-US" sz="1600" dirty="0"/>
              <a:t>: 69000000 6910b000   C:\WINDOWS\system32\Adobe\Shockwave 11\IML32.dll</a:t>
            </a:r>
          </a:p>
          <a:p>
            <a:r>
              <a:rPr lang="en-US" sz="1600" dirty="0" err="1"/>
              <a:t>eax</a:t>
            </a:r>
            <a:r>
              <a:rPr lang="en-US" sz="1600" dirty="0"/>
              <a:t>=7c37b9b0 </a:t>
            </a:r>
            <a:r>
              <a:rPr lang="en-US" sz="1600" dirty="0" err="1"/>
              <a:t>ebx</a:t>
            </a:r>
            <a:r>
              <a:rPr lang="en-US" sz="1600" dirty="0"/>
              <a:t>=00000000 </a:t>
            </a:r>
            <a:r>
              <a:rPr lang="en-US" sz="1600" dirty="0" err="1"/>
              <a:t>ecx</a:t>
            </a:r>
            <a:r>
              <a:rPr lang="en-US" sz="1600" dirty="0"/>
              <a:t>=7c37d5b8 </a:t>
            </a:r>
            <a:r>
              <a:rPr lang="en-US" sz="1600" dirty="0" err="1"/>
              <a:t>edx</a:t>
            </a:r>
            <a:r>
              <a:rPr lang="en-US" sz="1600" dirty="0"/>
              <a:t>=03b4285f </a:t>
            </a:r>
            <a:r>
              <a:rPr lang="en-US" sz="1600" dirty="0" err="1"/>
              <a:t>esi</a:t>
            </a:r>
            <a:r>
              <a:rPr lang="en-US" sz="1600" dirty="0"/>
              <a:t>=00000000 </a:t>
            </a:r>
            <a:r>
              <a:rPr lang="en-US" sz="1600" dirty="0" err="1"/>
              <a:t>edi</a:t>
            </a:r>
            <a:r>
              <a:rPr lang="en-US" sz="1600" dirty="0"/>
              <a:t>=00000000</a:t>
            </a:r>
          </a:p>
          <a:p>
            <a:r>
              <a:rPr lang="en-US" sz="1600" dirty="0" err="1"/>
              <a:t>eip</a:t>
            </a:r>
            <a:r>
              <a:rPr lang="en-US" sz="1600" dirty="0"/>
              <a:t>=7c90e514 </a:t>
            </a:r>
            <a:r>
              <a:rPr lang="en-US" sz="1600" dirty="0" err="1"/>
              <a:t>esp</a:t>
            </a:r>
            <a:r>
              <a:rPr lang="en-US" sz="1600" dirty="0"/>
              <a:t>=025dca04 </a:t>
            </a:r>
            <a:r>
              <a:rPr lang="en-US" sz="1600" dirty="0" err="1"/>
              <a:t>ebp</a:t>
            </a:r>
            <a:r>
              <a:rPr lang="en-US" sz="1600" dirty="0"/>
              <a:t>=025dcaf8 </a:t>
            </a:r>
            <a:r>
              <a:rPr lang="en-US" sz="1600" dirty="0" err="1"/>
              <a:t>iopl</a:t>
            </a:r>
            <a:r>
              <a:rPr lang="en-US" sz="1600" dirty="0"/>
              <a:t>=0         </a:t>
            </a:r>
            <a:r>
              <a:rPr lang="en-US" sz="1600" dirty="0" err="1"/>
              <a:t>nv</a:t>
            </a:r>
            <a:r>
              <a:rPr lang="en-US" sz="1600" dirty="0"/>
              <a:t> up </a:t>
            </a:r>
            <a:r>
              <a:rPr lang="en-US" sz="1600" dirty="0" err="1"/>
              <a:t>ei</a:t>
            </a:r>
            <a:r>
              <a:rPr lang="en-US" sz="1600" dirty="0"/>
              <a:t> </a:t>
            </a:r>
            <a:r>
              <a:rPr lang="en-US" sz="1600" dirty="0" err="1"/>
              <a:t>ng</a:t>
            </a:r>
            <a:r>
              <a:rPr lang="en-US" sz="1600" dirty="0"/>
              <a:t> </a:t>
            </a:r>
            <a:r>
              <a:rPr lang="en-US" sz="1600" dirty="0" err="1"/>
              <a:t>nz</a:t>
            </a:r>
            <a:r>
              <a:rPr lang="en-US" sz="1600" dirty="0"/>
              <a:t> ac </a:t>
            </a:r>
            <a:r>
              <a:rPr lang="en-US" sz="1600" dirty="0" err="1"/>
              <a:t>pe</a:t>
            </a:r>
            <a:r>
              <a:rPr lang="en-US" sz="1600" dirty="0"/>
              <a:t> </a:t>
            </a:r>
            <a:r>
              <a:rPr lang="en-US" sz="1600" dirty="0" err="1"/>
              <a:t>nc</a:t>
            </a:r>
            <a:endParaRPr lang="en-US" sz="1600" dirty="0"/>
          </a:p>
          <a:p>
            <a:r>
              <a:rPr lang="en-US" sz="1600" dirty="0" err="1"/>
              <a:t>cs</a:t>
            </a:r>
            <a:r>
              <a:rPr lang="en-US" sz="1600" dirty="0"/>
              <a:t>=001b  </a:t>
            </a:r>
            <a:r>
              <a:rPr lang="en-US" sz="1600" dirty="0" err="1"/>
              <a:t>ss</a:t>
            </a:r>
            <a:r>
              <a:rPr lang="en-US" sz="1600" dirty="0"/>
              <a:t>=0023  ds=0023  </a:t>
            </a:r>
            <a:r>
              <a:rPr lang="en-US" sz="1600" dirty="0" err="1"/>
              <a:t>es</a:t>
            </a:r>
            <a:r>
              <a:rPr lang="en-US" sz="1600" dirty="0"/>
              <a:t>=0023  </a:t>
            </a:r>
            <a:r>
              <a:rPr lang="en-US" sz="1600" dirty="0" err="1"/>
              <a:t>fs</a:t>
            </a:r>
            <a:r>
              <a:rPr lang="en-US" sz="1600" dirty="0"/>
              <a:t>=003b  </a:t>
            </a:r>
            <a:r>
              <a:rPr lang="en-US" sz="1600" dirty="0" err="1"/>
              <a:t>gs</a:t>
            </a:r>
            <a:r>
              <a:rPr lang="en-US" sz="1600" dirty="0"/>
              <a:t>=0000             </a:t>
            </a:r>
            <a:r>
              <a:rPr lang="en-US" sz="1600" dirty="0" err="1"/>
              <a:t>efl</a:t>
            </a:r>
            <a:r>
              <a:rPr lang="en-US" sz="1600" dirty="0"/>
              <a:t>=00000296</a:t>
            </a:r>
          </a:p>
          <a:p>
            <a:r>
              <a:rPr lang="en-US" sz="1600" dirty="0" err="1"/>
              <a:t>ntdll!KiFastSystemCallRet</a:t>
            </a:r>
            <a:r>
              <a:rPr lang="en-US" sz="1600" dirty="0"/>
              <a:t>:</a:t>
            </a:r>
          </a:p>
          <a:p>
            <a:r>
              <a:rPr lang="en-US" sz="1600" dirty="0"/>
              <a:t>7c90e514 c3              ret</a:t>
            </a:r>
          </a:p>
          <a:p>
            <a:r>
              <a:rPr lang="en-US" sz="1600" dirty="0"/>
              <a:t>0:008&gt; g</a:t>
            </a:r>
          </a:p>
          <a:p>
            <a:r>
              <a:rPr lang="en-US" sz="1600" b="1" dirty="0"/>
              <a:t>(32c.210): Break instruction exception - code 80000003 (first chance)</a:t>
            </a:r>
          </a:p>
          <a:p>
            <a:r>
              <a:rPr lang="en-US" sz="1600" dirty="0" err="1"/>
              <a:t>eax</a:t>
            </a:r>
            <a:r>
              <a:rPr lang="en-US" sz="1600" dirty="0"/>
              <a:t>=50dc0000 </a:t>
            </a:r>
            <a:r>
              <a:rPr lang="en-US" sz="1600" dirty="0" err="1"/>
              <a:t>ebx</a:t>
            </a:r>
            <a:r>
              <a:rPr lang="en-US" sz="1600" dirty="0"/>
              <a:t>=00000000 </a:t>
            </a:r>
            <a:r>
              <a:rPr lang="en-US" sz="1600" dirty="0" err="1"/>
              <a:t>ecx</a:t>
            </a:r>
            <a:r>
              <a:rPr lang="en-US" sz="1600" dirty="0"/>
              <a:t>=00001fff </a:t>
            </a:r>
            <a:r>
              <a:rPr lang="en-US" sz="1600" dirty="0" err="1"/>
              <a:t>edx</a:t>
            </a:r>
            <a:r>
              <a:rPr lang="en-US" sz="1600" dirty="0"/>
              <a:t>=03b71fc0 </a:t>
            </a:r>
            <a:r>
              <a:rPr lang="en-US" sz="1600" dirty="0" err="1"/>
              <a:t>esi</a:t>
            </a:r>
            <a:r>
              <a:rPr lang="en-US" sz="1600" dirty="0"/>
              <a:t>=04712a10 </a:t>
            </a:r>
            <a:r>
              <a:rPr lang="en-US" sz="1600" dirty="0" err="1"/>
              <a:t>edi</a:t>
            </a:r>
            <a:r>
              <a:rPr lang="en-US" sz="1600" dirty="0"/>
              <a:t>=04712a0c</a:t>
            </a:r>
          </a:p>
          <a:p>
            <a:r>
              <a:rPr lang="en-US" sz="1600" dirty="0" err="1"/>
              <a:t>eip</a:t>
            </a:r>
            <a:r>
              <a:rPr lang="en-US" sz="1600" dirty="0"/>
              <a:t>=03b60089 </a:t>
            </a:r>
            <a:r>
              <a:rPr lang="en-US" sz="1600" dirty="0" err="1"/>
              <a:t>esp</a:t>
            </a:r>
            <a:r>
              <a:rPr lang="en-US" sz="1600" dirty="0"/>
              <a:t>=025dbaa4 </a:t>
            </a:r>
            <a:r>
              <a:rPr lang="en-US" sz="1600" dirty="0" err="1"/>
              <a:t>ebp</a:t>
            </a:r>
            <a:r>
              <a:rPr lang="en-US" sz="1600" dirty="0"/>
              <a:t>=00000003 </a:t>
            </a:r>
            <a:r>
              <a:rPr lang="en-US" sz="1600" dirty="0" err="1"/>
              <a:t>iopl</a:t>
            </a:r>
            <a:r>
              <a:rPr lang="en-US" sz="1600" dirty="0"/>
              <a:t>=0         </a:t>
            </a:r>
            <a:r>
              <a:rPr lang="en-US" sz="1600" dirty="0" err="1"/>
              <a:t>nv</a:t>
            </a:r>
            <a:r>
              <a:rPr lang="en-US" sz="1600" dirty="0"/>
              <a:t> up </a:t>
            </a:r>
            <a:r>
              <a:rPr lang="en-US" sz="1600" dirty="0" err="1"/>
              <a:t>ei</a:t>
            </a:r>
            <a:r>
              <a:rPr lang="en-US" sz="1600" dirty="0"/>
              <a:t> </a:t>
            </a:r>
            <a:r>
              <a:rPr lang="en-US" sz="1600" dirty="0" err="1"/>
              <a:t>pl</a:t>
            </a:r>
            <a:r>
              <a:rPr lang="en-US" sz="1600" dirty="0"/>
              <a:t> </a:t>
            </a:r>
            <a:r>
              <a:rPr lang="en-US" sz="1600" dirty="0" err="1"/>
              <a:t>zr</a:t>
            </a:r>
            <a:r>
              <a:rPr lang="en-US" sz="1600" dirty="0"/>
              <a:t> </a:t>
            </a:r>
            <a:r>
              <a:rPr lang="en-US" sz="1600" dirty="0" err="1"/>
              <a:t>na</a:t>
            </a:r>
            <a:r>
              <a:rPr lang="en-US" sz="1600" dirty="0"/>
              <a:t> </a:t>
            </a:r>
            <a:r>
              <a:rPr lang="en-US" sz="1600" dirty="0" err="1"/>
              <a:t>pe</a:t>
            </a:r>
            <a:r>
              <a:rPr lang="en-US" sz="1600" dirty="0"/>
              <a:t> </a:t>
            </a:r>
            <a:r>
              <a:rPr lang="en-US" sz="1600" dirty="0" err="1"/>
              <a:t>nc</a:t>
            </a:r>
            <a:endParaRPr lang="en-US" sz="1600" dirty="0"/>
          </a:p>
          <a:p>
            <a:r>
              <a:rPr lang="en-US" sz="1600" dirty="0" err="1"/>
              <a:t>cs</a:t>
            </a:r>
            <a:r>
              <a:rPr lang="en-US" sz="1600" dirty="0"/>
              <a:t>=001b  </a:t>
            </a:r>
            <a:r>
              <a:rPr lang="en-US" sz="1600" dirty="0" err="1"/>
              <a:t>ss</a:t>
            </a:r>
            <a:r>
              <a:rPr lang="en-US" sz="1600" dirty="0"/>
              <a:t>=0023  ds=0023  </a:t>
            </a:r>
            <a:r>
              <a:rPr lang="en-US" sz="1600" dirty="0" err="1"/>
              <a:t>es</a:t>
            </a:r>
            <a:r>
              <a:rPr lang="en-US" sz="1600" dirty="0"/>
              <a:t>=0023  </a:t>
            </a:r>
            <a:r>
              <a:rPr lang="en-US" sz="1600" dirty="0" err="1"/>
              <a:t>fs</a:t>
            </a:r>
            <a:r>
              <a:rPr lang="en-US" sz="1600" dirty="0"/>
              <a:t>=003b  </a:t>
            </a:r>
            <a:r>
              <a:rPr lang="en-US" sz="1600" dirty="0" err="1"/>
              <a:t>gs</a:t>
            </a:r>
            <a:r>
              <a:rPr lang="en-US" sz="1600" dirty="0"/>
              <a:t>=0000             </a:t>
            </a:r>
            <a:r>
              <a:rPr lang="en-US" sz="1600" dirty="0" err="1"/>
              <a:t>efl</a:t>
            </a:r>
            <a:r>
              <a:rPr lang="en-US" sz="1600" dirty="0"/>
              <a:t>=00000246</a:t>
            </a:r>
          </a:p>
          <a:p>
            <a:r>
              <a:rPr lang="en-US" sz="1600" dirty="0"/>
              <a:t>03b60089 cc              </a:t>
            </a:r>
            <a:r>
              <a:rPr lang="en-US" sz="1600" b="1" dirty="0" err="1"/>
              <a:t>int</a:t>
            </a:r>
            <a:r>
              <a:rPr lang="en-US" sz="1600" b="1" dirty="0"/>
              <a:t>     3</a:t>
            </a:r>
          </a:p>
          <a:p>
            <a:r>
              <a:rPr lang="en-US" sz="1600" dirty="0"/>
              <a:t>0:008&gt; dc </a:t>
            </a:r>
            <a:r>
              <a:rPr lang="en-US" sz="1600" dirty="0" err="1" smtClean="0"/>
              <a:t>esi</a:t>
            </a:r>
            <a:r>
              <a:rPr lang="en-US" sz="1600" dirty="0" smtClean="0"/>
              <a:t> L3</a:t>
            </a:r>
            <a:endParaRPr lang="en-US" sz="1600" dirty="0"/>
          </a:p>
          <a:p>
            <a:r>
              <a:rPr lang="en-US" sz="1600" b="1" dirty="0"/>
              <a:t>04712a10</a:t>
            </a:r>
            <a:r>
              <a:rPr lang="en-US" sz="1600" dirty="0"/>
              <a:t>  </a:t>
            </a:r>
            <a:r>
              <a:rPr lang="en-US" sz="1600" b="1" dirty="0">
                <a:solidFill>
                  <a:srgbClr val="FF0000"/>
                </a:solidFill>
              </a:rPr>
              <a:t>50dc0000</a:t>
            </a:r>
            <a:r>
              <a:rPr lang="en-US" sz="1600" dirty="0"/>
              <a:t> 3339564d 70616d69  ...PMV93imap</a:t>
            </a:r>
          </a:p>
        </p:txBody>
      </p:sp>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Hooking file reads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509794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372" y="1672893"/>
            <a:ext cx="9144000" cy="4431983"/>
          </a:xfrm>
          <a:prstGeom prst="rect">
            <a:avLst/>
          </a:prstGeom>
        </p:spPr>
        <p:txBody>
          <a:bodyPr wrap="square">
            <a:spAutoFit/>
          </a:bodyPr>
          <a:lstStyle/>
          <a:p>
            <a:r>
              <a:rPr lang="en-US" sz="1600" dirty="0"/>
              <a:t>0:015&gt; </a:t>
            </a:r>
            <a:r>
              <a:rPr lang="en-US" sz="1600" dirty="0" err="1"/>
              <a:t>sxe</a:t>
            </a:r>
            <a:r>
              <a:rPr lang="en-US" sz="1600" dirty="0"/>
              <a:t> </a:t>
            </a:r>
            <a:r>
              <a:rPr lang="en-US" sz="1600" dirty="0" err="1"/>
              <a:t>ld:dirapi</a:t>
            </a:r>
            <a:endParaRPr lang="en-US" sz="1600" dirty="0"/>
          </a:p>
          <a:p>
            <a:r>
              <a:rPr lang="en-US" sz="1600" dirty="0"/>
              <a:t>0:015&gt; </a:t>
            </a:r>
            <a:r>
              <a:rPr lang="en-US" sz="1600" dirty="0" err="1"/>
              <a:t>sxe</a:t>
            </a:r>
            <a:r>
              <a:rPr lang="en-US" sz="1600" dirty="0"/>
              <a:t> ld:iml32</a:t>
            </a:r>
          </a:p>
          <a:p>
            <a:r>
              <a:rPr lang="en-US" sz="1600" dirty="0"/>
              <a:t>0:015&gt; g</a:t>
            </a:r>
          </a:p>
          <a:p>
            <a:r>
              <a:rPr lang="en-US" sz="1600" dirty="0" err="1"/>
              <a:t>ModLoad</a:t>
            </a:r>
            <a:r>
              <a:rPr lang="en-US" sz="1600" dirty="0"/>
              <a:t>: 69000000 6910b000   C:\WINDOWS\system32\Adobe\Shockwave 11\IML32.dll</a:t>
            </a:r>
          </a:p>
          <a:p>
            <a:r>
              <a:rPr lang="en-US" sz="1600" dirty="0" err="1"/>
              <a:t>eax</a:t>
            </a:r>
            <a:r>
              <a:rPr lang="en-US" sz="1600" dirty="0"/>
              <a:t>=7c37b9b0 </a:t>
            </a:r>
            <a:r>
              <a:rPr lang="en-US" sz="1600" dirty="0" err="1"/>
              <a:t>ebx</a:t>
            </a:r>
            <a:r>
              <a:rPr lang="en-US" sz="1600" dirty="0"/>
              <a:t>=00000000 </a:t>
            </a:r>
            <a:r>
              <a:rPr lang="en-US" sz="1600" dirty="0" err="1"/>
              <a:t>ecx</a:t>
            </a:r>
            <a:r>
              <a:rPr lang="en-US" sz="1600" dirty="0"/>
              <a:t>=7c37d5b8 </a:t>
            </a:r>
            <a:r>
              <a:rPr lang="en-US" sz="1600" dirty="0" err="1"/>
              <a:t>edx</a:t>
            </a:r>
            <a:r>
              <a:rPr lang="en-US" sz="1600" dirty="0"/>
              <a:t>=03b4285f </a:t>
            </a:r>
            <a:r>
              <a:rPr lang="en-US" sz="1600" dirty="0" err="1"/>
              <a:t>esi</a:t>
            </a:r>
            <a:r>
              <a:rPr lang="en-US" sz="1600" dirty="0"/>
              <a:t>=00000000 </a:t>
            </a:r>
            <a:r>
              <a:rPr lang="en-US" sz="1600" dirty="0" err="1"/>
              <a:t>edi</a:t>
            </a:r>
            <a:r>
              <a:rPr lang="en-US" sz="1600" dirty="0"/>
              <a:t>=00000000</a:t>
            </a:r>
          </a:p>
          <a:p>
            <a:r>
              <a:rPr lang="en-US" sz="1600" dirty="0" err="1"/>
              <a:t>eip</a:t>
            </a:r>
            <a:r>
              <a:rPr lang="en-US" sz="1600" dirty="0"/>
              <a:t>=7c90e514 </a:t>
            </a:r>
            <a:r>
              <a:rPr lang="en-US" sz="1600" dirty="0" err="1"/>
              <a:t>esp</a:t>
            </a:r>
            <a:r>
              <a:rPr lang="en-US" sz="1600" dirty="0"/>
              <a:t>=025dca04 </a:t>
            </a:r>
            <a:r>
              <a:rPr lang="en-US" sz="1600" dirty="0" err="1"/>
              <a:t>ebp</a:t>
            </a:r>
            <a:r>
              <a:rPr lang="en-US" sz="1600" dirty="0"/>
              <a:t>=025dcaf8 </a:t>
            </a:r>
            <a:r>
              <a:rPr lang="en-US" sz="1600" dirty="0" err="1"/>
              <a:t>iopl</a:t>
            </a:r>
            <a:r>
              <a:rPr lang="en-US" sz="1600" dirty="0"/>
              <a:t>=0         </a:t>
            </a:r>
            <a:r>
              <a:rPr lang="en-US" sz="1600" dirty="0" err="1"/>
              <a:t>nv</a:t>
            </a:r>
            <a:r>
              <a:rPr lang="en-US" sz="1600" dirty="0"/>
              <a:t> up </a:t>
            </a:r>
            <a:r>
              <a:rPr lang="en-US" sz="1600" dirty="0" err="1"/>
              <a:t>ei</a:t>
            </a:r>
            <a:r>
              <a:rPr lang="en-US" sz="1600" dirty="0"/>
              <a:t> </a:t>
            </a:r>
            <a:r>
              <a:rPr lang="en-US" sz="1600" dirty="0" err="1"/>
              <a:t>ng</a:t>
            </a:r>
            <a:r>
              <a:rPr lang="en-US" sz="1600" dirty="0"/>
              <a:t> </a:t>
            </a:r>
            <a:r>
              <a:rPr lang="en-US" sz="1600" dirty="0" err="1"/>
              <a:t>nz</a:t>
            </a:r>
            <a:r>
              <a:rPr lang="en-US" sz="1600" dirty="0"/>
              <a:t> ac </a:t>
            </a:r>
            <a:r>
              <a:rPr lang="en-US" sz="1600" dirty="0" err="1"/>
              <a:t>pe</a:t>
            </a:r>
            <a:r>
              <a:rPr lang="en-US" sz="1600" dirty="0"/>
              <a:t> </a:t>
            </a:r>
            <a:r>
              <a:rPr lang="en-US" sz="1600" dirty="0" err="1"/>
              <a:t>nc</a:t>
            </a:r>
            <a:endParaRPr lang="en-US" sz="1600" dirty="0"/>
          </a:p>
          <a:p>
            <a:r>
              <a:rPr lang="en-US" sz="1600" dirty="0" err="1"/>
              <a:t>cs</a:t>
            </a:r>
            <a:r>
              <a:rPr lang="en-US" sz="1600" dirty="0"/>
              <a:t>=001b  </a:t>
            </a:r>
            <a:r>
              <a:rPr lang="en-US" sz="1600" dirty="0" err="1"/>
              <a:t>ss</a:t>
            </a:r>
            <a:r>
              <a:rPr lang="en-US" sz="1600" dirty="0"/>
              <a:t>=0023  ds=0023  </a:t>
            </a:r>
            <a:r>
              <a:rPr lang="en-US" sz="1600" dirty="0" err="1"/>
              <a:t>es</a:t>
            </a:r>
            <a:r>
              <a:rPr lang="en-US" sz="1600" dirty="0"/>
              <a:t>=0023  </a:t>
            </a:r>
            <a:r>
              <a:rPr lang="en-US" sz="1600" dirty="0" err="1"/>
              <a:t>fs</a:t>
            </a:r>
            <a:r>
              <a:rPr lang="en-US" sz="1600" dirty="0"/>
              <a:t>=003b  </a:t>
            </a:r>
            <a:r>
              <a:rPr lang="en-US" sz="1600" dirty="0" err="1"/>
              <a:t>gs</a:t>
            </a:r>
            <a:r>
              <a:rPr lang="en-US" sz="1600" dirty="0"/>
              <a:t>=0000             </a:t>
            </a:r>
            <a:r>
              <a:rPr lang="en-US" sz="1600" dirty="0" err="1"/>
              <a:t>efl</a:t>
            </a:r>
            <a:r>
              <a:rPr lang="en-US" sz="1600" dirty="0"/>
              <a:t>=00000296</a:t>
            </a:r>
          </a:p>
          <a:p>
            <a:r>
              <a:rPr lang="en-US" sz="1600" dirty="0" err="1"/>
              <a:t>ntdll!KiFastSystemCallRet</a:t>
            </a:r>
            <a:r>
              <a:rPr lang="en-US" sz="1600" dirty="0"/>
              <a:t>:</a:t>
            </a:r>
          </a:p>
          <a:p>
            <a:r>
              <a:rPr lang="en-US" sz="1600" dirty="0"/>
              <a:t>7c90e514 c3              ret</a:t>
            </a:r>
          </a:p>
          <a:p>
            <a:r>
              <a:rPr lang="en-US" sz="1600" dirty="0"/>
              <a:t>0:008&gt; g</a:t>
            </a:r>
          </a:p>
          <a:p>
            <a:r>
              <a:rPr lang="en-US" sz="1600" b="1" dirty="0"/>
              <a:t>(32c.210): Break instruction exception - code 80000003 (first chance)</a:t>
            </a:r>
          </a:p>
          <a:p>
            <a:r>
              <a:rPr lang="en-US" sz="1600" dirty="0" err="1"/>
              <a:t>eax</a:t>
            </a:r>
            <a:r>
              <a:rPr lang="en-US" sz="1600" dirty="0"/>
              <a:t>=50dc0000 </a:t>
            </a:r>
            <a:r>
              <a:rPr lang="en-US" sz="1600" dirty="0" err="1"/>
              <a:t>ebx</a:t>
            </a:r>
            <a:r>
              <a:rPr lang="en-US" sz="1600" dirty="0"/>
              <a:t>=00000000 </a:t>
            </a:r>
            <a:r>
              <a:rPr lang="en-US" sz="1600" dirty="0" err="1"/>
              <a:t>ecx</a:t>
            </a:r>
            <a:r>
              <a:rPr lang="en-US" sz="1600" dirty="0"/>
              <a:t>=00001fff </a:t>
            </a:r>
            <a:r>
              <a:rPr lang="en-US" sz="1600" dirty="0" err="1"/>
              <a:t>edx</a:t>
            </a:r>
            <a:r>
              <a:rPr lang="en-US" sz="1600" dirty="0"/>
              <a:t>=03b71fc0 </a:t>
            </a:r>
            <a:r>
              <a:rPr lang="en-US" sz="1600" dirty="0" err="1"/>
              <a:t>esi</a:t>
            </a:r>
            <a:r>
              <a:rPr lang="en-US" sz="1600" dirty="0"/>
              <a:t>=04712a10 </a:t>
            </a:r>
            <a:r>
              <a:rPr lang="en-US" sz="1600" dirty="0" err="1"/>
              <a:t>edi</a:t>
            </a:r>
            <a:r>
              <a:rPr lang="en-US" sz="1600" dirty="0"/>
              <a:t>=04712a0c</a:t>
            </a:r>
          </a:p>
          <a:p>
            <a:r>
              <a:rPr lang="en-US" sz="1600" dirty="0" err="1"/>
              <a:t>eip</a:t>
            </a:r>
            <a:r>
              <a:rPr lang="en-US" sz="1600" dirty="0"/>
              <a:t>=03b60089 </a:t>
            </a:r>
            <a:r>
              <a:rPr lang="en-US" sz="1600" dirty="0" err="1"/>
              <a:t>esp</a:t>
            </a:r>
            <a:r>
              <a:rPr lang="en-US" sz="1600" dirty="0"/>
              <a:t>=025dbaa4 </a:t>
            </a:r>
            <a:r>
              <a:rPr lang="en-US" sz="1600" dirty="0" err="1"/>
              <a:t>ebp</a:t>
            </a:r>
            <a:r>
              <a:rPr lang="en-US" sz="1600" dirty="0"/>
              <a:t>=00000003 </a:t>
            </a:r>
            <a:r>
              <a:rPr lang="en-US" sz="1600" dirty="0" err="1"/>
              <a:t>iopl</a:t>
            </a:r>
            <a:r>
              <a:rPr lang="en-US" sz="1600" dirty="0"/>
              <a:t>=0         </a:t>
            </a:r>
            <a:r>
              <a:rPr lang="en-US" sz="1600" dirty="0" err="1"/>
              <a:t>nv</a:t>
            </a:r>
            <a:r>
              <a:rPr lang="en-US" sz="1600" dirty="0"/>
              <a:t> up </a:t>
            </a:r>
            <a:r>
              <a:rPr lang="en-US" sz="1600" dirty="0" err="1"/>
              <a:t>ei</a:t>
            </a:r>
            <a:r>
              <a:rPr lang="en-US" sz="1600" dirty="0"/>
              <a:t> </a:t>
            </a:r>
            <a:r>
              <a:rPr lang="en-US" sz="1600" dirty="0" err="1"/>
              <a:t>pl</a:t>
            </a:r>
            <a:r>
              <a:rPr lang="en-US" sz="1600" dirty="0"/>
              <a:t> </a:t>
            </a:r>
            <a:r>
              <a:rPr lang="en-US" sz="1600" dirty="0" err="1"/>
              <a:t>zr</a:t>
            </a:r>
            <a:r>
              <a:rPr lang="en-US" sz="1600" dirty="0"/>
              <a:t> </a:t>
            </a:r>
            <a:r>
              <a:rPr lang="en-US" sz="1600" dirty="0" err="1"/>
              <a:t>na</a:t>
            </a:r>
            <a:r>
              <a:rPr lang="en-US" sz="1600" dirty="0"/>
              <a:t> </a:t>
            </a:r>
            <a:r>
              <a:rPr lang="en-US" sz="1600" dirty="0" err="1"/>
              <a:t>pe</a:t>
            </a:r>
            <a:r>
              <a:rPr lang="en-US" sz="1600" dirty="0"/>
              <a:t> </a:t>
            </a:r>
            <a:r>
              <a:rPr lang="en-US" sz="1600" dirty="0" err="1"/>
              <a:t>nc</a:t>
            </a:r>
            <a:endParaRPr lang="en-US" sz="1600" dirty="0"/>
          </a:p>
          <a:p>
            <a:r>
              <a:rPr lang="en-US" sz="1600" dirty="0" err="1"/>
              <a:t>cs</a:t>
            </a:r>
            <a:r>
              <a:rPr lang="en-US" sz="1600" dirty="0"/>
              <a:t>=001b  </a:t>
            </a:r>
            <a:r>
              <a:rPr lang="en-US" sz="1600" dirty="0" err="1"/>
              <a:t>ss</a:t>
            </a:r>
            <a:r>
              <a:rPr lang="en-US" sz="1600" dirty="0"/>
              <a:t>=0023  ds=0023  </a:t>
            </a:r>
            <a:r>
              <a:rPr lang="en-US" sz="1600" dirty="0" err="1"/>
              <a:t>es</a:t>
            </a:r>
            <a:r>
              <a:rPr lang="en-US" sz="1600" dirty="0"/>
              <a:t>=0023  </a:t>
            </a:r>
            <a:r>
              <a:rPr lang="en-US" sz="1600" dirty="0" err="1"/>
              <a:t>fs</a:t>
            </a:r>
            <a:r>
              <a:rPr lang="en-US" sz="1600" dirty="0"/>
              <a:t>=003b  </a:t>
            </a:r>
            <a:r>
              <a:rPr lang="en-US" sz="1600" dirty="0" err="1"/>
              <a:t>gs</a:t>
            </a:r>
            <a:r>
              <a:rPr lang="en-US" sz="1600" dirty="0"/>
              <a:t>=0000             </a:t>
            </a:r>
            <a:r>
              <a:rPr lang="en-US" sz="1600" dirty="0" err="1"/>
              <a:t>efl</a:t>
            </a:r>
            <a:r>
              <a:rPr lang="en-US" sz="1600" dirty="0"/>
              <a:t>=00000246</a:t>
            </a:r>
          </a:p>
          <a:p>
            <a:r>
              <a:rPr lang="en-US" sz="1600" dirty="0"/>
              <a:t>03b60089 cc              </a:t>
            </a:r>
            <a:r>
              <a:rPr lang="en-US" sz="1600" b="1" dirty="0" err="1"/>
              <a:t>int</a:t>
            </a:r>
            <a:r>
              <a:rPr lang="en-US" sz="1600" b="1" dirty="0"/>
              <a:t>     3</a:t>
            </a:r>
          </a:p>
          <a:p>
            <a:r>
              <a:rPr lang="en-US" sz="1600" dirty="0"/>
              <a:t>0:008&gt; dc </a:t>
            </a:r>
            <a:r>
              <a:rPr lang="en-US" sz="1600" dirty="0" err="1" smtClean="0"/>
              <a:t>esi</a:t>
            </a:r>
            <a:r>
              <a:rPr lang="en-US" sz="1600" dirty="0" smtClean="0"/>
              <a:t> L3</a:t>
            </a:r>
            <a:endParaRPr lang="en-US" sz="1600" dirty="0"/>
          </a:p>
          <a:p>
            <a:r>
              <a:rPr lang="en-US" sz="1600" b="1" dirty="0" smtClean="0"/>
              <a:t>04712a10</a:t>
            </a:r>
            <a:r>
              <a:rPr lang="en-US" sz="1600" dirty="0" smtClean="0"/>
              <a:t>  </a:t>
            </a:r>
            <a:r>
              <a:rPr lang="en-US" sz="1600" b="1" dirty="0" smtClean="0">
                <a:solidFill>
                  <a:srgbClr val="FF0000"/>
                </a:solidFill>
              </a:rPr>
              <a:t>50dc0000</a:t>
            </a:r>
            <a:r>
              <a:rPr lang="en-US" sz="1600" dirty="0" smtClean="0"/>
              <a:t> </a:t>
            </a:r>
            <a:r>
              <a:rPr lang="en-US" sz="1600" dirty="0"/>
              <a:t>3339564d 70616d69  </a:t>
            </a:r>
            <a:r>
              <a:rPr lang="en-US" sz="1600" dirty="0" smtClean="0"/>
              <a:t>...</a:t>
            </a:r>
            <a:r>
              <a:rPr lang="en-US" sz="1600" dirty="0"/>
              <a:t>PMV93imap</a:t>
            </a:r>
          </a:p>
        </p:txBody>
      </p:sp>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Hooking file reads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4" name="Oval 3"/>
          <p:cNvSpPr/>
          <p:nvPr/>
        </p:nvSpPr>
        <p:spPr bwMode="auto">
          <a:xfrm>
            <a:off x="1289784" y="5551717"/>
            <a:ext cx="4832418" cy="391886"/>
          </a:xfrm>
          <a:prstGeom prst="ellipse">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a typeface="MS PGothic" pitchFamily="34" charset="-128"/>
            </a:endParaRPr>
          </a:p>
        </p:txBody>
      </p:sp>
      <p:cxnSp>
        <p:nvCxnSpPr>
          <p:cNvPr id="6" name="Straight Arrow Connector 5"/>
          <p:cNvCxnSpPr>
            <a:stCxn id="7" idx="1"/>
          </p:cNvCxnSpPr>
          <p:nvPr/>
        </p:nvCxnSpPr>
        <p:spPr bwMode="auto">
          <a:xfrm flipH="1" flipV="1">
            <a:off x="5558973" y="6104877"/>
            <a:ext cx="972456" cy="218587"/>
          </a:xfrm>
          <a:prstGeom prst="straightConnector1">
            <a:avLst/>
          </a:prstGeom>
          <a:ln w="28575">
            <a:solidFill>
              <a:srgbClr val="FF0000"/>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6531429" y="6123409"/>
            <a:ext cx="1569660" cy="400110"/>
          </a:xfrm>
          <a:prstGeom prst="rect">
            <a:avLst/>
          </a:prstGeom>
          <a:noFill/>
        </p:spPr>
        <p:txBody>
          <a:bodyPr wrap="none" rtlCol="0">
            <a:spAutoFit/>
          </a:bodyPr>
          <a:lstStyle/>
          <a:p>
            <a:r>
              <a:rPr lang="en-US" sz="2000" b="1" dirty="0" smtClean="0">
                <a:solidFill>
                  <a:srgbClr val="FF0000"/>
                </a:solidFill>
                <a:latin typeface="Courier New" pitchFamily="49" charset="0"/>
                <a:cs typeface="Courier New" pitchFamily="49" charset="0"/>
              </a:rPr>
              <a:t>File data</a:t>
            </a:r>
            <a:endParaRPr lang="en-US" sz="2000"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2808810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Back to the bug</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After using our hook, we were able to find the parser</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000" kern="0" dirty="0" smtClean="0"/>
              <a:t>At this point it was just some simple reversing to see how our value was used</a:t>
            </a:r>
            <a:endParaRPr lang="en-US" sz="2000" kern="0" dirty="0"/>
          </a:p>
          <a:p>
            <a:pPr marL="742950" lvl="1" indent="-285750" fontAlgn="base">
              <a:spcBef>
                <a:spcPct val="20000"/>
              </a:spcBef>
              <a:spcAft>
                <a:spcPct val="0"/>
              </a:spcAft>
              <a:buFontTx/>
              <a:buChar char="–"/>
              <a:defRPr/>
            </a:pPr>
            <a:r>
              <a:rPr lang="en-US" sz="2000" kern="0" dirty="0" smtClean="0"/>
              <a:t>Luckily for us, we could see the logical flaw quickly</a:t>
            </a:r>
            <a:endParaRPr lang="en-US" sz="2000" kern="0" dirty="0"/>
          </a:p>
          <a:p>
            <a:pPr marL="1200150" lvl="2"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What’s all this ordinal nonsense?</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000" kern="0" dirty="0" smtClean="0"/>
              <a:t>We did notice a lot of calls to ordinals from </a:t>
            </a:r>
            <a:r>
              <a:rPr lang="en-US" sz="2000" kern="0" dirty="0" err="1" smtClean="0"/>
              <a:t>dirapi</a:t>
            </a:r>
            <a:r>
              <a:rPr lang="en-US" sz="2000" kern="0" dirty="0" smtClean="0"/>
              <a:t>-&gt;iml32</a:t>
            </a:r>
          </a:p>
          <a:p>
            <a:pPr marL="742950" lvl="1" indent="-285750" fontAlgn="base">
              <a:spcBef>
                <a:spcPct val="20000"/>
              </a:spcBef>
              <a:spcAft>
                <a:spcPct val="0"/>
              </a:spcAft>
              <a:buFontTx/>
              <a:buChar char="–"/>
              <a:defRPr/>
            </a:pPr>
            <a:r>
              <a:rPr lang="en-US" sz="2000" kern="0" dirty="0" smtClean="0"/>
              <a:t>…and we naively assumed we wouldn’t have to reverse them (‘cause who</a:t>
            </a:r>
            <a:r>
              <a:rPr lang="en-US" sz="2000" b="1" kern="0" dirty="0" smtClean="0"/>
              <a:t> wants</a:t>
            </a:r>
            <a:r>
              <a:rPr lang="en-US" sz="2000" kern="0" dirty="0" smtClean="0"/>
              <a:t> to RE a memory manager?) </a:t>
            </a:r>
            <a:endParaRPr lang="en-US" sz="2400" kern="0" dirty="0" smtClean="0"/>
          </a:p>
          <a:p>
            <a:pPr marL="1200150" lvl="2" indent="-285750" fontAlgn="base">
              <a:spcBef>
                <a:spcPct val="20000"/>
              </a:spcBef>
              <a:spcAft>
                <a:spcPct val="0"/>
              </a:spcAft>
              <a:buFontTx/>
              <a:buChar char="–"/>
              <a:defRPr/>
            </a:pPr>
            <a:r>
              <a:rPr lang="en-US" sz="1400" kern="0" dirty="0" smtClean="0"/>
              <a:t>Brett Moore</a:t>
            </a:r>
          </a:p>
          <a:p>
            <a:pPr marL="1200150" lvl="2" indent="-285750" fontAlgn="base">
              <a:spcBef>
                <a:spcPct val="20000"/>
              </a:spcBef>
              <a:spcAft>
                <a:spcPct val="0"/>
              </a:spcAft>
              <a:buFontTx/>
              <a:buChar char="–"/>
              <a:defRPr/>
            </a:pPr>
            <a:r>
              <a:rPr lang="en-US" sz="1400" kern="0" dirty="0" smtClean="0"/>
              <a:t>Matt Conover</a:t>
            </a:r>
          </a:p>
          <a:p>
            <a:pPr marL="1200150" lvl="2" indent="-285750" fontAlgn="base">
              <a:spcBef>
                <a:spcPct val="20000"/>
              </a:spcBef>
              <a:spcAft>
                <a:spcPct val="0"/>
              </a:spcAft>
              <a:buFontTx/>
              <a:buChar char="–"/>
              <a:defRPr/>
            </a:pPr>
            <a:r>
              <a:rPr lang="en-US" sz="1400" kern="0" dirty="0" smtClean="0"/>
              <a:t>Chris </a:t>
            </a:r>
            <a:r>
              <a:rPr lang="en-US" sz="1400" kern="0" dirty="0" err="1" smtClean="0"/>
              <a:t>Valasek</a:t>
            </a:r>
            <a:r>
              <a:rPr lang="en-US" sz="1400" kern="0" dirty="0" smtClean="0"/>
              <a:t> &amp; John McDonald</a:t>
            </a:r>
          </a:p>
          <a:p>
            <a:pPr marL="1200150" lvl="2" indent="-285750" fontAlgn="base">
              <a:spcBef>
                <a:spcPct val="20000"/>
              </a:spcBef>
              <a:spcAft>
                <a:spcPct val="0"/>
              </a:spcAft>
              <a:buFontTx/>
              <a:buChar char="–"/>
              <a:defRPr/>
            </a:pPr>
            <a:r>
              <a:rPr lang="en-US" sz="1400" kern="0" dirty="0" err="1" smtClean="0"/>
              <a:t>Nico</a:t>
            </a:r>
            <a:r>
              <a:rPr lang="en-US" sz="1400" kern="0" dirty="0" smtClean="0"/>
              <a:t> </a:t>
            </a:r>
            <a:r>
              <a:rPr lang="en-US" sz="1400" kern="0" dirty="0" err="1" smtClean="0"/>
              <a:t>Waisman</a:t>
            </a:r>
            <a:endParaRPr lang="en-US" sz="1400" kern="0" dirty="0" smtClean="0"/>
          </a:p>
          <a:p>
            <a:pPr marL="1200150" lvl="2" indent="-285750" fontAlgn="base">
              <a:spcBef>
                <a:spcPct val="20000"/>
              </a:spcBef>
              <a:spcAft>
                <a:spcPct val="0"/>
              </a:spcAft>
              <a:buFontTx/>
              <a:buChar char="–"/>
              <a:defRPr/>
            </a:pPr>
            <a:r>
              <a:rPr lang="en-US" sz="1400" kern="0" dirty="0" smtClean="0"/>
              <a:t>Sean </a:t>
            </a:r>
            <a:r>
              <a:rPr lang="en-US" sz="1400" kern="0" dirty="0" err="1" smtClean="0"/>
              <a:t>Heelan</a:t>
            </a:r>
            <a:r>
              <a:rPr lang="en-US" sz="1400" kern="0" dirty="0" smtClean="0"/>
              <a:t> &amp; </a:t>
            </a:r>
            <a:r>
              <a:rPr lang="en-US" sz="1400" dirty="0"/>
              <a:t>Agustin </a:t>
            </a:r>
            <a:r>
              <a:rPr lang="en-US" sz="1400" dirty="0" smtClean="0"/>
              <a:t>Gianni</a:t>
            </a:r>
            <a:endParaRPr lang="en-US" sz="2400" kern="0" dirty="0"/>
          </a:p>
          <a:p>
            <a:pPr marL="742950" lvl="1" indent="-285750" fontAlgn="base">
              <a:spcBef>
                <a:spcPct val="20000"/>
              </a:spcBef>
              <a:spcAft>
                <a:spcPct val="0"/>
              </a:spcAft>
              <a:buFontTx/>
              <a:buChar char="–"/>
              <a:defRPr/>
            </a:pPr>
            <a:endParaRPr lang="en-US" sz="2400" kern="0" dirty="0"/>
          </a:p>
        </p:txBody>
      </p:sp>
    </p:spTree>
    <p:extLst>
      <p:ext uri="{BB962C8B-B14F-4D97-AF65-F5344CB8AC3E}">
        <p14:creationId xmlns:p14="http://schemas.microsoft.com/office/powerpoint/2010/main" val="3437103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Back to the bug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So, we finished the verification and moved on</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We reflected on the process and were satisfied with a 4 day turnaround time</a:t>
            </a:r>
          </a:p>
          <a:p>
            <a:pPr marL="742950" lvl="1" indent="-285750" fontAlgn="base">
              <a:spcBef>
                <a:spcPct val="20000"/>
              </a:spcBef>
              <a:spcAft>
                <a:spcPct val="0"/>
              </a:spcAft>
              <a:buFontTx/>
              <a:buChar char="–"/>
              <a:defRPr/>
            </a:pPr>
            <a:endParaRPr lang="en-US" sz="2400" kern="0" dirty="0"/>
          </a:p>
        </p:txBody>
      </p:sp>
      <p:pic>
        <p:nvPicPr>
          <p:cNvPr id="2050" name="Picture 2" descr="C:\Users\aaron\Documents\Research\Presentations\CanSecWest 2011\img\lazy_suc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225" y="2926180"/>
            <a:ext cx="3553443" cy="355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380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Where the wild things are</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4"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Where there is one bug, there are more</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At this point, we decided to try our hand at fuzzing</a:t>
            </a:r>
          </a:p>
          <a:p>
            <a:pPr marL="1200150" lvl="2" indent="-285750" fontAlgn="base">
              <a:spcBef>
                <a:spcPct val="20000"/>
              </a:spcBef>
              <a:spcAft>
                <a:spcPct val="0"/>
              </a:spcAft>
              <a:buFontTx/>
              <a:buChar char="–"/>
              <a:defRPr/>
            </a:pPr>
            <a:endParaRPr lang="en-US" sz="2400" kern="0" dirty="0" smtClean="0"/>
          </a:p>
          <a:p>
            <a:pPr marL="1200150" lvl="2" indent="-285750" fontAlgn="base">
              <a:spcBef>
                <a:spcPct val="20000"/>
              </a:spcBef>
              <a:spcAft>
                <a:spcPct val="0"/>
              </a:spcAft>
              <a:buFontTx/>
              <a:buChar char="–"/>
              <a:defRPr/>
            </a:pPr>
            <a:endParaRPr lang="en-US" sz="2400" kern="0" dirty="0" smtClean="0"/>
          </a:p>
          <a:p>
            <a:pPr marL="342900" lvl="0" indent="-342900" fontAlgn="base">
              <a:spcBef>
                <a:spcPct val="20000"/>
              </a:spcBef>
              <a:spcAft>
                <a:spcPct val="0"/>
              </a:spcAft>
              <a:buFontTx/>
              <a:buChar char="•"/>
              <a:defRPr/>
            </a:pPr>
            <a:r>
              <a:rPr lang="en-US" sz="2400" b="1" kern="0" dirty="0" smtClean="0">
                <a:solidFill>
                  <a:srgbClr val="00539B"/>
                </a:solidFill>
              </a:rPr>
              <a:t>First, though, we wanted to dissect the file format</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No point in fuzzing compressed data</a:t>
            </a:r>
          </a:p>
          <a:p>
            <a:pPr marL="742950" lvl="1" indent="-285750" fontAlgn="base">
              <a:spcBef>
                <a:spcPct val="20000"/>
              </a:spcBef>
              <a:spcAft>
                <a:spcPct val="0"/>
              </a:spcAft>
              <a:buFontTx/>
              <a:buChar char="–"/>
              <a:defRPr/>
            </a:pPr>
            <a:r>
              <a:rPr lang="en-US" sz="2400" kern="0" dirty="0" smtClean="0"/>
              <a:t>It would be nice to tie crash results back to file format structures</a:t>
            </a:r>
            <a:endParaRPr lang="en-US" sz="2400" kern="0" dirty="0"/>
          </a:p>
          <a:p>
            <a:pPr marL="742950" lvl="1" indent="-285750" fontAlgn="base">
              <a:spcBef>
                <a:spcPct val="20000"/>
              </a:spcBef>
              <a:spcAft>
                <a:spcPct val="0"/>
              </a:spcAft>
              <a:buFontTx/>
              <a:buChar char="–"/>
              <a:defRPr/>
            </a:pPr>
            <a:endParaRPr lang="en-US" sz="2400" kern="0" dirty="0"/>
          </a:p>
          <a:p>
            <a:pPr marL="1200150" lvl="2" indent="-285750" fontAlgn="base">
              <a:spcBef>
                <a:spcPct val="20000"/>
              </a:spcBef>
              <a:spcAft>
                <a:spcPct val="0"/>
              </a:spcAft>
              <a:buFontTx/>
              <a:buChar char="–"/>
              <a:defRPr/>
            </a:pPr>
            <a:endParaRPr lang="en-US" sz="2400" kern="0" dirty="0" smtClean="0"/>
          </a:p>
          <a:p>
            <a:pPr marL="742950" lvl="1" indent="-285750" fontAlgn="base">
              <a:spcBef>
                <a:spcPct val="20000"/>
              </a:spcBef>
              <a:spcAft>
                <a:spcPct val="0"/>
              </a:spcAft>
              <a:buFontTx/>
              <a:buChar char="–"/>
              <a:defRPr/>
            </a:pPr>
            <a:endParaRPr lang="en-US" sz="2400" kern="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318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Director file format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4"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Shockwave files are made in Director Studio</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Hence the .</a:t>
            </a:r>
            <a:r>
              <a:rPr lang="en-US" sz="2400" kern="0" dirty="0" err="1" smtClean="0"/>
              <a:t>dir</a:t>
            </a:r>
            <a:r>
              <a:rPr lang="en-US" sz="2400" kern="0" dirty="0" smtClean="0"/>
              <a:t> extension</a:t>
            </a:r>
          </a:p>
          <a:p>
            <a:pPr marL="1200150" lvl="2" indent="-285750" fontAlgn="base">
              <a:spcBef>
                <a:spcPct val="20000"/>
              </a:spcBef>
              <a:spcAft>
                <a:spcPct val="0"/>
              </a:spcAft>
              <a:buFontTx/>
              <a:buChar char="–"/>
              <a:defRPr/>
            </a:pPr>
            <a:r>
              <a:rPr lang="en-US" sz="2400" kern="0" dirty="0" smtClean="0"/>
              <a:t>.</a:t>
            </a:r>
            <a:r>
              <a:rPr lang="en-US" sz="2400" kern="0" dirty="0" err="1" smtClean="0"/>
              <a:t>dcr</a:t>
            </a:r>
            <a:r>
              <a:rPr lang="en-US" sz="2400" kern="0" dirty="0" smtClean="0"/>
              <a:t> for </a:t>
            </a:r>
            <a:r>
              <a:rPr lang="en-US" sz="2400" kern="0" dirty="0" err="1" smtClean="0"/>
              <a:t>zlib</a:t>
            </a:r>
            <a:r>
              <a:rPr lang="en-US" sz="2400" kern="0" dirty="0" smtClean="0"/>
              <a:t>-compressed</a:t>
            </a:r>
          </a:p>
          <a:p>
            <a:pPr marL="1200150" lvl="2" indent="-285750" fontAlgn="base">
              <a:spcBef>
                <a:spcPct val="20000"/>
              </a:spcBef>
              <a:spcAft>
                <a:spcPct val="0"/>
              </a:spcAft>
              <a:buFontTx/>
              <a:buChar char="–"/>
              <a:defRPr/>
            </a:pPr>
            <a:endParaRPr lang="en-US" sz="2400" kern="0" dirty="0" smtClean="0"/>
          </a:p>
          <a:p>
            <a:pPr marL="342900" lvl="0" indent="-342900" fontAlgn="base">
              <a:spcBef>
                <a:spcPct val="20000"/>
              </a:spcBef>
              <a:spcAft>
                <a:spcPct val="0"/>
              </a:spcAft>
              <a:buFontTx/>
              <a:buChar char="•"/>
              <a:defRPr/>
            </a:pPr>
            <a:r>
              <a:rPr lang="en-US" sz="2400" b="1" kern="0" dirty="0" smtClean="0">
                <a:solidFill>
                  <a:srgbClr val="00539B"/>
                </a:solidFill>
              </a:rPr>
              <a:t>The DIR format is essentially RIFF</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Actually, it’s big endian RIFF (denoted by RIFX magic)</a:t>
            </a:r>
          </a:p>
          <a:p>
            <a:pPr marL="742950" lvl="1" indent="-285750" fontAlgn="base">
              <a:spcBef>
                <a:spcPct val="20000"/>
              </a:spcBef>
              <a:spcAft>
                <a:spcPct val="0"/>
              </a:spcAft>
              <a:buFontTx/>
              <a:buChar char="–"/>
              <a:defRPr/>
            </a:pPr>
            <a:r>
              <a:rPr lang="en-US" sz="2400" kern="0" dirty="0" smtClean="0"/>
              <a:t>Like AVI, just a container format</a:t>
            </a:r>
          </a:p>
          <a:p>
            <a:pPr marL="742950" lvl="1" indent="-285750" fontAlgn="base">
              <a:spcBef>
                <a:spcPct val="20000"/>
              </a:spcBef>
              <a:spcAft>
                <a:spcPct val="0"/>
              </a:spcAft>
              <a:buFontTx/>
              <a:buChar char="–"/>
              <a:defRPr/>
            </a:pPr>
            <a:r>
              <a:rPr lang="en-US" sz="2400" kern="0" dirty="0" smtClean="0"/>
              <a:t>We were somewhat familiar with this from our prior research on DirectShow</a:t>
            </a:r>
            <a:endParaRPr lang="en-US" sz="2400" kern="0" dirty="0"/>
          </a:p>
          <a:p>
            <a:pPr marL="742950" lvl="1" indent="-285750" fontAlgn="base">
              <a:spcBef>
                <a:spcPct val="20000"/>
              </a:spcBef>
              <a:spcAft>
                <a:spcPct val="0"/>
              </a:spcAft>
              <a:buFontTx/>
              <a:buChar char="–"/>
              <a:defRPr/>
            </a:pPr>
            <a:endParaRPr lang="en-US" sz="2400" kern="0" dirty="0"/>
          </a:p>
          <a:p>
            <a:pPr marL="1200150" lvl="2" indent="-285750" fontAlgn="base">
              <a:spcBef>
                <a:spcPct val="20000"/>
              </a:spcBef>
              <a:spcAft>
                <a:spcPct val="0"/>
              </a:spcAft>
              <a:buFontTx/>
              <a:buChar char="–"/>
              <a:defRPr/>
            </a:pPr>
            <a:endParaRPr lang="en-US" sz="2400" kern="0" dirty="0" smtClean="0"/>
          </a:p>
          <a:p>
            <a:pPr marL="742950" lvl="1" indent="-285750" fontAlgn="base">
              <a:spcBef>
                <a:spcPct val="20000"/>
              </a:spcBef>
              <a:spcAft>
                <a:spcPct val="0"/>
              </a:spcAft>
              <a:buFontTx/>
              <a:buChar char="–"/>
              <a:defRPr/>
            </a:pPr>
            <a:endParaRPr lang="en-US" sz="2400" kern="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894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RIFX format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2"/>
          <p:cNvSpPr/>
          <p:nvPr/>
        </p:nvSpPr>
        <p:spPr>
          <a:xfrm>
            <a:off x="18144" y="1767850"/>
            <a:ext cx="10022115" cy="3816429"/>
          </a:xfrm>
          <a:prstGeom prst="rect">
            <a:avLst/>
          </a:prstGeom>
        </p:spPr>
        <p:txBody>
          <a:bodyPr wrap="square">
            <a:spAutoFit/>
          </a:bodyPr>
          <a:lstStyle/>
          <a:p>
            <a:r>
              <a:rPr lang="en-US" sz="1600" b="1" dirty="0">
                <a:latin typeface="Courier New" pitchFamily="49" charset="0"/>
                <a:cs typeface="Courier New" pitchFamily="49" charset="0"/>
              </a:rPr>
              <a:t>0000h: 52 49 46 58 00 00 DC 50 4D 56 39 33 69 6D 61 70  RIFX..ÜPMV93imap </a:t>
            </a:r>
          </a:p>
          <a:p>
            <a:r>
              <a:rPr lang="en-US" sz="1600" b="1" dirty="0">
                <a:latin typeface="Courier New" pitchFamily="49" charset="0"/>
                <a:cs typeface="Courier New" pitchFamily="49" charset="0"/>
              </a:rPr>
              <a:t>0010h: 00 00 00 18 00 00 00 01 00 00 00 2C 00 00 07 3A  ...........,...: </a:t>
            </a:r>
          </a:p>
          <a:p>
            <a:r>
              <a:rPr lang="en-US" sz="1600" b="1" dirty="0">
                <a:latin typeface="Courier New" pitchFamily="49" charset="0"/>
                <a:cs typeface="Courier New" pitchFamily="49" charset="0"/>
              </a:rPr>
              <a:t>0020h: 00 00 00 00 00 00 00 00 00 00 00 00 6D </a:t>
            </a:r>
            <a:r>
              <a:rPr lang="en-US" sz="1600" b="1" dirty="0" err="1">
                <a:latin typeface="Courier New" pitchFamily="49" charset="0"/>
                <a:cs typeface="Courier New" pitchFamily="49" charset="0"/>
              </a:rPr>
              <a:t>6D</a:t>
            </a:r>
            <a:r>
              <a:rPr lang="en-US" sz="1600" b="1" dirty="0">
                <a:latin typeface="Courier New" pitchFamily="49" charset="0"/>
                <a:cs typeface="Courier New" pitchFamily="49" charset="0"/>
              </a:rPr>
              <a:t> 61 70  ............</a:t>
            </a:r>
            <a:r>
              <a:rPr lang="en-US" sz="1600" b="1" dirty="0" err="1">
                <a:latin typeface="Courier New" pitchFamily="49" charset="0"/>
                <a:cs typeface="Courier New" pitchFamily="49" charset="0"/>
              </a:rPr>
              <a:t>mmap</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0030h: 00 00 0F E0 00 18 00 14 00 00 00 CA 00 00 00 97  ...à.......Ê...— </a:t>
            </a:r>
          </a:p>
          <a:p>
            <a:r>
              <a:rPr lang="en-US" sz="1600" b="1" dirty="0">
                <a:latin typeface="Courier New" pitchFamily="49" charset="0"/>
                <a:cs typeface="Courier New" pitchFamily="49" charset="0"/>
              </a:rPr>
              <a:t>0040h: 00 00 00 90 FF </a:t>
            </a:r>
            <a:r>
              <a:rPr lang="en-US" sz="1600" b="1" dirty="0" err="1">
                <a:latin typeface="Courier New" pitchFamily="49" charset="0"/>
                <a:cs typeface="Courier New" pitchFamily="49" charset="0"/>
              </a:rPr>
              <a:t>FF</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FF</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FF</a:t>
            </a:r>
            <a:r>
              <a:rPr lang="en-US" sz="1600" b="1" dirty="0">
                <a:latin typeface="Courier New" pitchFamily="49" charset="0"/>
                <a:cs typeface="Courier New" pitchFamily="49" charset="0"/>
              </a:rPr>
              <a:t> 00 00 00 68 52 49 46 58  ...</a:t>
            </a:r>
            <a:r>
              <a:rPr lang="en-US" sz="1600" b="1" dirty="0" err="1">
                <a:latin typeface="Courier New" pitchFamily="49" charset="0"/>
                <a:cs typeface="Courier New" pitchFamily="49" charset="0"/>
              </a:rPr>
              <a:t>ÿÿÿÿ</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hRIFX</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0050h: 00 00 DC 50 00 00 00 00 00 01 00 00 00 00 00 00  ..ÜP............ </a:t>
            </a:r>
          </a:p>
          <a:p>
            <a:r>
              <a:rPr lang="en-US" sz="1600" b="1" dirty="0">
                <a:latin typeface="Courier New" pitchFamily="49" charset="0"/>
                <a:cs typeface="Courier New" pitchFamily="49" charset="0"/>
              </a:rPr>
              <a:t>0060h: 69 6D 61 70 00 00 00 18 00 00 00 0C 00 01 00 00  </a:t>
            </a:r>
            <a:r>
              <a:rPr lang="en-US" sz="1600" b="1" dirty="0" err="1">
                <a:latin typeface="Courier New" pitchFamily="49" charset="0"/>
                <a:cs typeface="Courier New" pitchFamily="49" charset="0"/>
              </a:rPr>
              <a:t>imap</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0070h: 0A AF D9 24 6D </a:t>
            </a:r>
            <a:r>
              <a:rPr lang="en-US" sz="1600" b="1" dirty="0" err="1">
                <a:latin typeface="Courier New" pitchFamily="49" charset="0"/>
                <a:cs typeface="Courier New" pitchFamily="49" charset="0"/>
              </a:rPr>
              <a:t>6D</a:t>
            </a:r>
            <a:r>
              <a:rPr lang="en-US" sz="1600" b="1" dirty="0">
                <a:latin typeface="Courier New" pitchFamily="49" charset="0"/>
                <a:cs typeface="Courier New" pitchFamily="49" charset="0"/>
              </a:rPr>
              <a:t> 61 70 00 00 0F E0 00 00 00 2C  .¯</a:t>
            </a:r>
            <a:r>
              <a:rPr lang="en-US" sz="1600" b="1" dirty="0" err="1">
                <a:latin typeface="Courier New" pitchFamily="49" charset="0"/>
                <a:cs typeface="Courier New" pitchFamily="49" charset="0"/>
              </a:rPr>
              <a:t>Ù$mmap</a:t>
            </a:r>
            <a:r>
              <a:rPr lang="en-US" sz="1600" b="1" dirty="0">
                <a:latin typeface="Courier New" pitchFamily="49" charset="0"/>
                <a:cs typeface="Courier New" pitchFamily="49" charset="0"/>
              </a:rPr>
              <a:t>...à..., </a:t>
            </a:r>
          </a:p>
          <a:p>
            <a:r>
              <a:rPr lang="en-US" sz="1600" b="1" dirty="0">
                <a:latin typeface="Courier New" pitchFamily="49" charset="0"/>
                <a:cs typeface="Courier New" pitchFamily="49" charset="0"/>
              </a:rPr>
              <a:t>0080h: 00 00 00 00 0A AF B0 AC 4B 45 59 2A 00 00 02 28  .....¯°¬KEY*...( </a:t>
            </a:r>
          </a:p>
          <a:p>
            <a:r>
              <a:rPr lang="en-US" sz="1600" b="1" dirty="0">
                <a:latin typeface="Courier New" pitchFamily="49" charset="0"/>
                <a:cs typeface="Courier New" pitchFamily="49" charset="0"/>
              </a:rPr>
              <a:t>0090h: 00 00 10 14 00 00 00 00 00 00 00 00 43 41 53 74  ............</a:t>
            </a:r>
            <a:r>
              <a:rPr lang="en-US" sz="1600" b="1" dirty="0" err="1">
                <a:latin typeface="Courier New" pitchFamily="49" charset="0"/>
                <a:cs typeface="Courier New" pitchFamily="49" charset="0"/>
              </a:rPr>
              <a:t>CASt</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00A0h: 00 00 1D 2C 00 00 38 B6 00 00 00 00 00 00 00 00  ...,..8¶........ </a:t>
            </a:r>
          </a:p>
          <a:p>
            <a:r>
              <a:rPr lang="en-US" sz="1600" b="1" dirty="0">
                <a:latin typeface="Courier New" pitchFamily="49" charset="0"/>
                <a:cs typeface="Courier New" pitchFamily="49" charset="0"/>
              </a:rPr>
              <a:t>00B0h: 66 72 65 65 00 00 00 00 00 00 00 00 00 0C 00 00  free............ </a:t>
            </a:r>
          </a:p>
          <a:p>
            <a:r>
              <a:rPr lang="en-US" sz="1600" b="1" dirty="0">
                <a:latin typeface="Courier New" pitchFamily="49" charset="0"/>
                <a:cs typeface="Courier New" pitchFamily="49" charset="0"/>
              </a:rPr>
              <a:t>00C0h: 00 00 00 75 66 72 65 65 00 00 00 00 00 00 00 00  ...</a:t>
            </a:r>
            <a:r>
              <a:rPr lang="en-US" sz="1600" b="1" dirty="0" err="1">
                <a:latin typeface="Courier New" pitchFamily="49" charset="0"/>
                <a:cs typeface="Courier New" pitchFamily="49" charset="0"/>
              </a:rPr>
              <a:t>ufree</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00D0h: 00 0C 00 00 00 00 00 05 66 72 65 65 00 00 00 00  ........free.... </a:t>
            </a:r>
          </a:p>
          <a:p>
            <a:r>
              <a:rPr lang="en-US" sz="1600" b="1" dirty="0">
                <a:latin typeface="Courier New" pitchFamily="49" charset="0"/>
                <a:cs typeface="Courier New" pitchFamily="49" charset="0"/>
              </a:rPr>
              <a:t>00E0h: 00 00 00 00 00 0C 00 00 00 00 00 06 66 72 65 65  ............free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564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RIFX format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2"/>
          <p:cNvSpPr/>
          <p:nvPr/>
        </p:nvSpPr>
        <p:spPr>
          <a:xfrm>
            <a:off x="18144" y="1767850"/>
            <a:ext cx="10022115" cy="3816429"/>
          </a:xfrm>
          <a:prstGeom prst="rect">
            <a:avLst/>
          </a:prstGeom>
        </p:spPr>
        <p:txBody>
          <a:bodyPr wrap="square">
            <a:spAutoFit/>
          </a:bodyPr>
          <a:lstStyle/>
          <a:p>
            <a:r>
              <a:rPr lang="en-US" sz="1600" b="1" dirty="0">
                <a:latin typeface="Courier New" pitchFamily="49" charset="0"/>
                <a:cs typeface="Courier New" pitchFamily="49" charset="0"/>
              </a:rPr>
              <a:t>0000h: 52 49 46 58 00 00 DC 50 4D 56 39 33 69 6D 61 70  RIFX..ÜPMV93imap </a:t>
            </a:r>
          </a:p>
          <a:p>
            <a:r>
              <a:rPr lang="en-US" sz="1600" b="1" dirty="0">
                <a:latin typeface="Courier New" pitchFamily="49" charset="0"/>
                <a:cs typeface="Courier New" pitchFamily="49" charset="0"/>
              </a:rPr>
              <a:t>0010h: 00 00 00 18 00 00 00 01 00 00 00 2C 00 00 07 3A  ...........,...: </a:t>
            </a:r>
          </a:p>
          <a:p>
            <a:r>
              <a:rPr lang="en-US" sz="1600" b="1" dirty="0">
                <a:latin typeface="Courier New" pitchFamily="49" charset="0"/>
                <a:cs typeface="Courier New" pitchFamily="49" charset="0"/>
              </a:rPr>
              <a:t>0020h: 00 00 00 00 00 00 00 00 00 00 00 00 6D </a:t>
            </a:r>
            <a:r>
              <a:rPr lang="en-US" sz="1600" b="1" dirty="0" err="1">
                <a:latin typeface="Courier New" pitchFamily="49" charset="0"/>
                <a:cs typeface="Courier New" pitchFamily="49" charset="0"/>
              </a:rPr>
              <a:t>6D</a:t>
            </a:r>
            <a:r>
              <a:rPr lang="en-US" sz="1600" b="1" dirty="0">
                <a:latin typeface="Courier New" pitchFamily="49" charset="0"/>
                <a:cs typeface="Courier New" pitchFamily="49" charset="0"/>
              </a:rPr>
              <a:t> 61 70  ............</a:t>
            </a:r>
            <a:r>
              <a:rPr lang="en-US" sz="1600" b="1" dirty="0" err="1">
                <a:latin typeface="Courier New" pitchFamily="49" charset="0"/>
                <a:cs typeface="Courier New" pitchFamily="49" charset="0"/>
              </a:rPr>
              <a:t>mmap</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0030h: 00 00 0F E0 00 18 00 14 00 00 00 CA 00 00 00 97  ...à.......Ê...— </a:t>
            </a:r>
          </a:p>
          <a:p>
            <a:r>
              <a:rPr lang="en-US" sz="1600" b="1" dirty="0">
                <a:latin typeface="Courier New" pitchFamily="49" charset="0"/>
                <a:cs typeface="Courier New" pitchFamily="49" charset="0"/>
              </a:rPr>
              <a:t>0040h: 00 00 00 90 FF </a:t>
            </a:r>
            <a:r>
              <a:rPr lang="en-US" sz="1600" b="1" dirty="0" err="1">
                <a:latin typeface="Courier New" pitchFamily="49" charset="0"/>
                <a:cs typeface="Courier New" pitchFamily="49" charset="0"/>
              </a:rPr>
              <a:t>FF</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FF</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FF</a:t>
            </a:r>
            <a:r>
              <a:rPr lang="en-US" sz="1600" b="1" dirty="0">
                <a:latin typeface="Courier New" pitchFamily="49" charset="0"/>
                <a:cs typeface="Courier New" pitchFamily="49" charset="0"/>
              </a:rPr>
              <a:t> 00 00 00 68 52 49 46 58  ...</a:t>
            </a:r>
            <a:r>
              <a:rPr lang="en-US" sz="1600" b="1" dirty="0" err="1">
                <a:latin typeface="Courier New" pitchFamily="49" charset="0"/>
                <a:cs typeface="Courier New" pitchFamily="49" charset="0"/>
              </a:rPr>
              <a:t>ÿÿÿÿ</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hRIFX</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0050h: 00 00 DC 50 00 00 00 00 00 01 00 00 00 00 00 00  ..ÜP............ </a:t>
            </a:r>
          </a:p>
          <a:p>
            <a:r>
              <a:rPr lang="en-US" sz="1600" b="1" dirty="0">
                <a:latin typeface="Courier New" pitchFamily="49" charset="0"/>
                <a:cs typeface="Courier New" pitchFamily="49" charset="0"/>
              </a:rPr>
              <a:t>0060h: 69 6D 61 70 00 00 00 18 00 00 00 0C 00 01 00 00  </a:t>
            </a:r>
            <a:r>
              <a:rPr lang="en-US" sz="1600" b="1" dirty="0" err="1">
                <a:latin typeface="Courier New" pitchFamily="49" charset="0"/>
                <a:cs typeface="Courier New" pitchFamily="49" charset="0"/>
              </a:rPr>
              <a:t>imap</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0070h: 0A AF D9 24 6D </a:t>
            </a:r>
            <a:r>
              <a:rPr lang="en-US" sz="1600" b="1" dirty="0" err="1">
                <a:latin typeface="Courier New" pitchFamily="49" charset="0"/>
                <a:cs typeface="Courier New" pitchFamily="49" charset="0"/>
              </a:rPr>
              <a:t>6D</a:t>
            </a:r>
            <a:r>
              <a:rPr lang="en-US" sz="1600" b="1" dirty="0">
                <a:latin typeface="Courier New" pitchFamily="49" charset="0"/>
                <a:cs typeface="Courier New" pitchFamily="49" charset="0"/>
              </a:rPr>
              <a:t> 61 70 00 00 0F E0 00 00 00 2C  .¯</a:t>
            </a:r>
            <a:r>
              <a:rPr lang="en-US" sz="1600" b="1" dirty="0" err="1">
                <a:latin typeface="Courier New" pitchFamily="49" charset="0"/>
                <a:cs typeface="Courier New" pitchFamily="49" charset="0"/>
              </a:rPr>
              <a:t>Ù$mmap</a:t>
            </a:r>
            <a:r>
              <a:rPr lang="en-US" sz="1600" b="1" dirty="0">
                <a:latin typeface="Courier New" pitchFamily="49" charset="0"/>
                <a:cs typeface="Courier New" pitchFamily="49" charset="0"/>
              </a:rPr>
              <a:t>...à..., </a:t>
            </a:r>
          </a:p>
          <a:p>
            <a:r>
              <a:rPr lang="en-US" sz="1600" b="1" dirty="0">
                <a:latin typeface="Courier New" pitchFamily="49" charset="0"/>
                <a:cs typeface="Courier New" pitchFamily="49" charset="0"/>
              </a:rPr>
              <a:t>0080h: 00 00 00 00 0A AF B0 AC 4B 45 59 2A 00 00 02 28  .....¯°¬KEY*...( </a:t>
            </a:r>
          </a:p>
          <a:p>
            <a:r>
              <a:rPr lang="en-US" sz="1600" b="1" dirty="0">
                <a:latin typeface="Courier New" pitchFamily="49" charset="0"/>
                <a:cs typeface="Courier New" pitchFamily="49" charset="0"/>
              </a:rPr>
              <a:t>0090h: 00 00 10 14 00 00 00 00 00 00 00 00 43 41 53 74  ............</a:t>
            </a:r>
            <a:r>
              <a:rPr lang="en-US" sz="1600" b="1" dirty="0" err="1">
                <a:latin typeface="Courier New" pitchFamily="49" charset="0"/>
                <a:cs typeface="Courier New" pitchFamily="49" charset="0"/>
              </a:rPr>
              <a:t>CASt</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00A0h: 00 00 1D 2C 00 00 38 B6 00 00 00 00 00 00 00 00  ...,..8¶........ </a:t>
            </a:r>
          </a:p>
          <a:p>
            <a:r>
              <a:rPr lang="en-US" sz="1600" b="1" dirty="0">
                <a:latin typeface="Courier New" pitchFamily="49" charset="0"/>
                <a:cs typeface="Courier New" pitchFamily="49" charset="0"/>
              </a:rPr>
              <a:t>00B0h: 66 72 65 65 00 00 00 00 00 00 00 00 00 0C 00 00  free............ </a:t>
            </a:r>
          </a:p>
          <a:p>
            <a:r>
              <a:rPr lang="en-US" sz="1600" b="1" dirty="0">
                <a:latin typeface="Courier New" pitchFamily="49" charset="0"/>
                <a:cs typeface="Courier New" pitchFamily="49" charset="0"/>
              </a:rPr>
              <a:t>00C0h: 00 00 00 75 66 72 65 65 00 00 00 00 00 00 00 00  ...</a:t>
            </a:r>
            <a:r>
              <a:rPr lang="en-US" sz="1600" b="1" dirty="0" err="1">
                <a:latin typeface="Courier New" pitchFamily="49" charset="0"/>
                <a:cs typeface="Courier New" pitchFamily="49" charset="0"/>
              </a:rPr>
              <a:t>ufree</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00D0h: 00 0C 00 00 00 00 00 05 66 72 65 65 00 00 00 00  ........free.... </a:t>
            </a:r>
          </a:p>
          <a:p>
            <a:r>
              <a:rPr lang="en-US" sz="1600" b="1" dirty="0">
                <a:latin typeface="Courier New" pitchFamily="49" charset="0"/>
                <a:cs typeface="Courier New" pitchFamily="49" charset="0"/>
              </a:rPr>
              <a:t>00E0h: 00 00 00 00 00 0C 00 00 00 00 00 06 66 72 65 65  ............free </a:t>
            </a:r>
          </a:p>
        </p:txBody>
      </p:sp>
      <p:sp>
        <p:nvSpPr>
          <p:cNvPr id="5" name="Rectangle 4"/>
          <p:cNvSpPr/>
          <p:nvPr/>
        </p:nvSpPr>
        <p:spPr bwMode="auto">
          <a:xfrm>
            <a:off x="914398" y="1811392"/>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6" name="Rectangle 5"/>
          <p:cNvSpPr/>
          <p:nvPr/>
        </p:nvSpPr>
        <p:spPr bwMode="auto">
          <a:xfrm>
            <a:off x="3882570" y="1808498"/>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7" name="Rectangle 6"/>
          <p:cNvSpPr/>
          <p:nvPr/>
        </p:nvSpPr>
        <p:spPr bwMode="auto">
          <a:xfrm>
            <a:off x="5304972" y="1811392"/>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8" name="Rectangle 7"/>
          <p:cNvSpPr/>
          <p:nvPr/>
        </p:nvSpPr>
        <p:spPr bwMode="auto">
          <a:xfrm>
            <a:off x="5304972" y="2326649"/>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9" name="Rectangle 8"/>
          <p:cNvSpPr/>
          <p:nvPr/>
        </p:nvSpPr>
        <p:spPr bwMode="auto">
          <a:xfrm>
            <a:off x="5304972" y="2805622"/>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0" name="Rectangle 9"/>
          <p:cNvSpPr/>
          <p:nvPr/>
        </p:nvSpPr>
        <p:spPr bwMode="auto">
          <a:xfrm>
            <a:off x="914398" y="3284592"/>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1" name="Rectangle 10"/>
          <p:cNvSpPr/>
          <p:nvPr/>
        </p:nvSpPr>
        <p:spPr bwMode="auto">
          <a:xfrm>
            <a:off x="914398" y="4503792"/>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2" name="Rectangle 11"/>
          <p:cNvSpPr/>
          <p:nvPr/>
        </p:nvSpPr>
        <p:spPr bwMode="auto">
          <a:xfrm>
            <a:off x="2394856" y="4733126"/>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3" name="Rectangle 12"/>
          <p:cNvSpPr/>
          <p:nvPr/>
        </p:nvSpPr>
        <p:spPr bwMode="auto">
          <a:xfrm>
            <a:off x="5319486" y="5229505"/>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4" name="Rectangle 13"/>
          <p:cNvSpPr/>
          <p:nvPr/>
        </p:nvSpPr>
        <p:spPr bwMode="auto">
          <a:xfrm>
            <a:off x="3860800" y="4997277"/>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5" name="Rectangle 14"/>
          <p:cNvSpPr/>
          <p:nvPr/>
        </p:nvSpPr>
        <p:spPr bwMode="auto">
          <a:xfrm>
            <a:off x="2394856" y="3531334"/>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6" name="Rectangle 15"/>
          <p:cNvSpPr/>
          <p:nvPr/>
        </p:nvSpPr>
        <p:spPr bwMode="auto">
          <a:xfrm>
            <a:off x="3860800" y="3767926"/>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7" name="Rectangle 16"/>
          <p:cNvSpPr/>
          <p:nvPr/>
        </p:nvSpPr>
        <p:spPr bwMode="auto">
          <a:xfrm>
            <a:off x="5319486" y="4026288"/>
            <a:ext cx="1422402"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8" name="Rectangle 17"/>
          <p:cNvSpPr/>
          <p:nvPr/>
        </p:nvSpPr>
        <p:spPr bwMode="auto">
          <a:xfrm>
            <a:off x="6952591" y="1783616"/>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9" name="Rectangle 18"/>
          <p:cNvSpPr/>
          <p:nvPr/>
        </p:nvSpPr>
        <p:spPr bwMode="auto">
          <a:xfrm>
            <a:off x="7924823" y="1778356"/>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0" name="Rectangle 19"/>
          <p:cNvSpPr/>
          <p:nvPr/>
        </p:nvSpPr>
        <p:spPr bwMode="auto">
          <a:xfrm>
            <a:off x="8413569" y="1778356"/>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1" name="Rectangle 20"/>
          <p:cNvSpPr/>
          <p:nvPr/>
        </p:nvSpPr>
        <p:spPr bwMode="auto">
          <a:xfrm>
            <a:off x="8413569" y="2282868"/>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2" name="Rectangle 21"/>
          <p:cNvSpPr/>
          <p:nvPr/>
        </p:nvSpPr>
        <p:spPr bwMode="auto">
          <a:xfrm>
            <a:off x="8303207" y="2771614"/>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3" name="Rectangle 22"/>
          <p:cNvSpPr/>
          <p:nvPr/>
        </p:nvSpPr>
        <p:spPr bwMode="auto">
          <a:xfrm>
            <a:off x="6978863" y="3260360"/>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4" name="Rectangle 23"/>
          <p:cNvSpPr/>
          <p:nvPr/>
        </p:nvSpPr>
        <p:spPr bwMode="auto">
          <a:xfrm>
            <a:off x="7451843" y="3512616"/>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5" name="Rectangle 24"/>
          <p:cNvSpPr/>
          <p:nvPr/>
        </p:nvSpPr>
        <p:spPr bwMode="auto">
          <a:xfrm>
            <a:off x="8014159" y="3743846"/>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6" name="Rectangle 25"/>
          <p:cNvSpPr/>
          <p:nvPr/>
        </p:nvSpPr>
        <p:spPr bwMode="auto">
          <a:xfrm>
            <a:off x="8418815" y="4006608"/>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7" name="Rectangle 26"/>
          <p:cNvSpPr/>
          <p:nvPr/>
        </p:nvSpPr>
        <p:spPr bwMode="auto">
          <a:xfrm>
            <a:off x="6963083" y="4458562"/>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8" name="Rectangle 27"/>
          <p:cNvSpPr/>
          <p:nvPr/>
        </p:nvSpPr>
        <p:spPr bwMode="auto">
          <a:xfrm>
            <a:off x="7446569" y="4737090"/>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9" name="Rectangle 28"/>
          <p:cNvSpPr/>
          <p:nvPr/>
        </p:nvSpPr>
        <p:spPr bwMode="auto">
          <a:xfrm>
            <a:off x="7945821" y="4952554"/>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30" name="Rectangle 29"/>
          <p:cNvSpPr/>
          <p:nvPr/>
        </p:nvSpPr>
        <p:spPr bwMode="auto">
          <a:xfrm>
            <a:off x="8429307" y="5199550"/>
            <a:ext cx="488730" cy="258362"/>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860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RIFX parsing</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4"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We can use the MSVCR71!read injection to find the parser</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Set the needle to ‘RIFX’</a:t>
            </a:r>
          </a:p>
          <a:p>
            <a:pPr marL="1200150" lvl="2" indent="-285750" fontAlgn="base">
              <a:spcBef>
                <a:spcPct val="20000"/>
              </a:spcBef>
              <a:spcAft>
                <a:spcPct val="0"/>
              </a:spcAft>
              <a:buFontTx/>
              <a:buChar char="–"/>
              <a:defRPr/>
            </a:pPr>
            <a:endParaRPr lang="en-US" sz="2400" kern="0" dirty="0" smtClean="0"/>
          </a:p>
          <a:p>
            <a:pPr marL="342900" lvl="0" indent="-342900" fontAlgn="base">
              <a:spcBef>
                <a:spcPct val="20000"/>
              </a:spcBef>
              <a:spcAft>
                <a:spcPct val="0"/>
              </a:spcAft>
              <a:buFontTx/>
              <a:buChar char="•"/>
              <a:defRPr/>
            </a:pPr>
            <a:r>
              <a:rPr lang="en-US" sz="2400" b="1" kern="0" dirty="0" smtClean="0">
                <a:solidFill>
                  <a:srgbClr val="00539B"/>
                </a:solidFill>
              </a:rPr>
              <a:t>Turns out, the parser begins in the </a:t>
            </a:r>
            <a:r>
              <a:rPr lang="en-US" sz="2400" b="1" kern="0" dirty="0" err="1" smtClean="0">
                <a:solidFill>
                  <a:srgbClr val="00539B"/>
                </a:solidFill>
              </a:rPr>
              <a:t>dirapi</a:t>
            </a:r>
            <a:r>
              <a:rPr lang="en-US" sz="2400" b="1" kern="0" dirty="0" smtClean="0">
                <a:solidFill>
                  <a:srgbClr val="00539B"/>
                </a:solidFill>
              </a:rPr>
              <a:t> module</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err="1" smtClean="0"/>
              <a:t>Dirapi</a:t>
            </a:r>
            <a:r>
              <a:rPr lang="en-US" sz="2400" kern="0" dirty="0" smtClean="0"/>
              <a:t> ordinal number 82</a:t>
            </a:r>
          </a:p>
          <a:p>
            <a:pPr marL="1200150" lvl="2" indent="-285750" fontAlgn="base">
              <a:spcBef>
                <a:spcPct val="20000"/>
              </a:spcBef>
              <a:spcAft>
                <a:spcPct val="0"/>
              </a:spcAft>
              <a:buFontTx/>
              <a:buChar char="–"/>
              <a:defRPr/>
            </a:pPr>
            <a:r>
              <a:rPr lang="en-US" sz="2400" kern="0" dirty="0" smtClean="0"/>
              <a:t>Also responsible for calling memory manager </a:t>
            </a:r>
            <a:r>
              <a:rPr lang="en-US" sz="2400" kern="0" dirty="0" err="1" smtClean="0"/>
              <a:t>init</a:t>
            </a:r>
            <a:endParaRPr lang="en-US" sz="2400" kern="0" dirty="0"/>
          </a:p>
          <a:p>
            <a:pPr marL="742950" lvl="1" indent="-285750" fontAlgn="base">
              <a:spcBef>
                <a:spcPct val="20000"/>
              </a:spcBef>
              <a:spcAft>
                <a:spcPct val="0"/>
              </a:spcAft>
              <a:buFontTx/>
              <a:buChar char="–"/>
              <a:defRPr/>
            </a:pPr>
            <a:endParaRPr lang="en-US" sz="2400" kern="0" dirty="0"/>
          </a:p>
          <a:p>
            <a:pPr marL="1200150" lvl="2" indent="-285750" fontAlgn="base">
              <a:spcBef>
                <a:spcPct val="20000"/>
              </a:spcBef>
              <a:spcAft>
                <a:spcPct val="0"/>
              </a:spcAft>
              <a:buFontTx/>
              <a:buChar char="–"/>
              <a:defRPr/>
            </a:pPr>
            <a:endParaRPr lang="en-US" sz="2400" kern="0" dirty="0" smtClean="0"/>
          </a:p>
          <a:p>
            <a:pPr marL="742950" lvl="1" indent="-285750" fontAlgn="base">
              <a:spcBef>
                <a:spcPct val="20000"/>
              </a:spcBef>
              <a:spcAft>
                <a:spcPct val="0"/>
              </a:spcAft>
              <a:buFontTx/>
              <a:buChar char="–"/>
              <a:defRPr/>
            </a:pPr>
            <a:endParaRPr lang="en-US" sz="2400" kern="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524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aron\Documents\Research\Presentations\CanSecWest 2011\img\dirapi_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114417"/>
            <a:ext cx="10414286" cy="56483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4425" y="1810434"/>
            <a:ext cx="1838965" cy="646331"/>
          </a:xfrm>
          <a:prstGeom prst="rect">
            <a:avLst/>
          </a:prstGeom>
          <a:noFill/>
        </p:spPr>
        <p:txBody>
          <a:bodyPr wrap="none" rtlCol="0">
            <a:spAutoFit/>
          </a:bodyPr>
          <a:lstStyle/>
          <a:p>
            <a:r>
              <a:rPr lang="en-US" b="1" dirty="0" smtClean="0">
                <a:latin typeface="Courier New" pitchFamily="49" charset="0"/>
                <a:cs typeface="Courier New" pitchFamily="49" charset="0"/>
              </a:rPr>
              <a:t>5926 nodes</a:t>
            </a:r>
          </a:p>
          <a:p>
            <a:r>
              <a:rPr lang="en-US" b="1" dirty="0" smtClean="0">
                <a:latin typeface="Courier New" pitchFamily="49" charset="0"/>
                <a:cs typeface="Courier New" pitchFamily="49" charset="0"/>
              </a:rPr>
              <a:t>323176 edges</a:t>
            </a:r>
            <a:endParaRPr lang="en-US" b="1" dirty="0">
              <a:latin typeface="Courier New" pitchFamily="49" charset="0"/>
              <a:cs typeface="Courier New" pitchFamily="49" charset="0"/>
            </a:endParaRPr>
          </a:p>
        </p:txBody>
      </p:sp>
      <p:sp>
        <p:nvSpPr>
          <p:cNvPr id="5" name="Rectangle 6"/>
          <p:cNvSpPr txBox="1">
            <a:spLocks noChangeArrowheads="1"/>
          </p:cNvSpPr>
          <p:nvPr/>
        </p:nvSpPr>
        <p:spPr>
          <a:xfrm>
            <a:off x="76200" y="228600"/>
            <a:ext cx="7315200" cy="1066800"/>
          </a:xfrm>
          <a:prstGeom prst="rect">
            <a:avLst/>
          </a:prstGeom>
        </p:spPr>
        <p:txBody>
          <a:bodyPr/>
          <a:lstStyle/>
          <a:p>
            <a:pPr lvl="0" fontAlgn="base">
              <a:spcBef>
                <a:spcPct val="0"/>
              </a:spcBef>
              <a:spcAft>
                <a:spcPct val="0"/>
              </a:spcAft>
              <a:defRPr/>
            </a:pPr>
            <a:r>
              <a:rPr lang="en-US" sz="2600" b="1" kern="0" dirty="0"/>
              <a:t>Dirapi!Ordinal_82</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478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Quick Clarification</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Firstly, because so many seem to think so…</a:t>
            </a:r>
          </a:p>
          <a:p>
            <a:pPr marL="342900" lvl="0" indent="-342900" fontAlgn="base">
              <a:spcBef>
                <a:spcPct val="20000"/>
              </a:spcBef>
              <a:spcAft>
                <a:spcPct val="0"/>
              </a:spcAft>
              <a:buFontTx/>
              <a:buChar char="•"/>
              <a:defRPr/>
            </a:pPr>
            <a:endParaRPr lang="en-US" sz="2400" b="1" u="heavy" kern="0" dirty="0">
              <a:solidFill>
                <a:srgbClr val="00539B"/>
              </a:solidFill>
            </a:endParaRPr>
          </a:p>
          <a:p>
            <a:pPr marL="342900" lvl="0" indent="-342900" fontAlgn="base">
              <a:spcBef>
                <a:spcPct val="20000"/>
              </a:spcBef>
              <a:spcAft>
                <a:spcPct val="0"/>
              </a:spcAft>
              <a:buFontTx/>
              <a:buChar char="•"/>
              <a:defRPr/>
            </a:pPr>
            <a:endParaRPr lang="en-US" sz="2400" b="1" u="heavy" kern="0" dirty="0" smtClean="0">
              <a:solidFill>
                <a:srgbClr val="00539B"/>
              </a:solidFill>
            </a:endParaRPr>
          </a:p>
          <a:p>
            <a:pPr marL="342900" lvl="0" indent="-342900" fontAlgn="base">
              <a:spcBef>
                <a:spcPct val="20000"/>
              </a:spcBef>
              <a:spcAft>
                <a:spcPct val="0"/>
              </a:spcAft>
              <a:buFontTx/>
              <a:buChar char="•"/>
              <a:defRPr/>
            </a:pPr>
            <a:endParaRPr lang="en-US" sz="2400" b="1" u="heavy" kern="0" dirty="0">
              <a:solidFill>
                <a:srgbClr val="00539B"/>
              </a:solidFill>
            </a:endParaRPr>
          </a:p>
          <a:p>
            <a:pPr lvl="0" fontAlgn="base">
              <a:spcBef>
                <a:spcPct val="20000"/>
              </a:spcBef>
              <a:spcAft>
                <a:spcPct val="0"/>
              </a:spcAft>
              <a:defRPr/>
            </a:pPr>
            <a:endParaRPr lang="en-US" sz="2400" b="1" u="heavy" kern="0" dirty="0">
              <a:solidFill>
                <a:srgbClr val="00539B"/>
              </a:solidFill>
            </a:endParaRPr>
          </a:p>
          <a:p>
            <a:pPr marL="342900" lvl="0" indent="-342900" fontAlgn="base">
              <a:spcBef>
                <a:spcPct val="20000"/>
              </a:spcBef>
              <a:spcAft>
                <a:spcPct val="0"/>
              </a:spcAft>
              <a:buFontTx/>
              <a:buChar char="•"/>
              <a:defRPr/>
            </a:pPr>
            <a:endParaRPr lang="en-US" sz="2400" b="1" i="1" dirty="0" smtClean="0">
              <a:solidFill>
                <a:schemeClr val="accent1"/>
              </a:solidFill>
            </a:endParaRPr>
          </a:p>
          <a:p>
            <a:pPr marL="342900" lvl="0" indent="-342900" fontAlgn="base">
              <a:spcBef>
                <a:spcPct val="20000"/>
              </a:spcBef>
              <a:spcAft>
                <a:spcPct val="0"/>
              </a:spcAft>
              <a:buFontTx/>
              <a:buChar char="•"/>
              <a:defRPr/>
            </a:pPr>
            <a:r>
              <a:rPr lang="en-US" sz="2400" b="1" i="1" dirty="0" smtClean="0">
                <a:solidFill>
                  <a:schemeClr val="accent1"/>
                </a:solidFill>
              </a:rPr>
              <a:t>“Over </a:t>
            </a:r>
            <a:r>
              <a:rPr lang="en-US" sz="2400" b="1" i="1" dirty="0">
                <a:solidFill>
                  <a:schemeClr val="accent1"/>
                </a:solidFill>
              </a:rPr>
              <a:t>450 million Internet-enabled desktops have installed Adobe Shockwave Player</a:t>
            </a:r>
            <a:r>
              <a:rPr lang="en-US" sz="2400" b="1" i="1" dirty="0" smtClean="0">
                <a:solidFill>
                  <a:schemeClr val="accent1"/>
                </a:solidFill>
              </a:rPr>
              <a:t>.” -Adobe</a:t>
            </a:r>
            <a:endParaRPr lang="en-US" sz="2400" b="1" kern="0" dirty="0">
              <a:solidFill>
                <a:srgbClr val="00539B"/>
              </a:solidFill>
            </a:endParaRPr>
          </a:p>
          <a:p>
            <a:pPr marL="742950" lvl="1" indent="-285750" fontAlgn="base">
              <a:spcBef>
                <a:spcPct val="20000"/>
              </a:spcBef>
              <a:spcAft>
                <a:spcPct val="0"/>
              </a:spcAft>
              <a:buFontTx/>
              <a:buChar char="–"/>
              <a:defRPr/>
            </a:pPr>
            <a:r>
              <a:rPr lang="en-US" sz="2200" kern="0" dirty="0" smtClean="0"/>
              <a:t>One </a:t>
            </a:r>
            <a:r>
              <a:rPr lang="en-US" sz="2200" kern="0" dirty="0" err="1" smtClean="0"/>
              <a:t>helluva</a:t>
            </a:r>
            <a:r>
              <a:rPr lang="en-US" sz="2200" kern="0" dirty="0" smtClean="0"/>
              <a:t> botnet</a:t>
            </a:r>
            <a:endParaRPr lang="en-US" sz="2200" kern="0" dirty="0"/>
          </a:p>
          <a:p>
            <a:pPr marL="342900" lvl="0" indent="-342900" fontAlgn="base">
              <a:spcBef>
                <a:spcPct val="20000"/>
              </a:spcBef>
              <a:spcAft>
                <a:spcPct val="0"/>
              </a:spcAft>
              <a:buFontTx/>
              <a:buChar char="•"/>
              <a:defRPr/>
            </a:pPr>
            <a:endParaRPr lang="en-US" sz="2400" b="1" i="1" kern="0" dirty="0">
              <a:solidFill>
                <a:schemeClr val="accent1"/>
              </a:solidFill>
            </a:endParaRPr>
          </a:p>
        </p:txBody>
      </p:sp>
      <p:pic>
        <p:nvPicPr>
          <p:cNvPr id="2050" name="Picture 2" descr="C:\Users\aaron\Documents\Research\Presentations\CanSecWest 2011\adobe_shockwave_play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181" y="2401238"/>
            <a:ext cx="1473555" cy="10221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aron\Documents\Research\Presentations\CanSecWest 2011\fla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436" y="2424893"/>
            <a:ext cx="1067482" cy="998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02723" y="2496798"/>
            <a:ext cx="1393202" cy="830997"/>
          </a:xfrm>
          <a:prstGeom prst="rect">
            <a:avLst/>
          </a:prstGeom>
          <a:noFill/>
        </p:spPr>
        <p:txBody>
          <a:bodyPr wrap="square" rtlCol="0">
            <a:spAutoFit/>
          </a:bodyPr>
          <a:lstStyle/>
          <a:p>
            <a:r>
              <a:rPr lang="en-US" sz="4800" b="1" dirty="0" smtClean="0"/>
              <a:t>!=</a:t>
            </a:r>
            <a:endParaRPr lang="en-US" sz="4800" b="1" dirty="0"/>
          </a:p>
        </p:txBody>
      </p:sp>
      <p:sp>
        <p:nvSpPr>
          <p:cNvPr id="5" name="TextBox 4"/>
          <p:cNvSpPr txBox="1"/>
          <p:nvPr/>
        </p:nvSpPr>
        <p:spPr>
          <a:xfrm>
            <a:off x="5495925" y="3461100"/>
            <a:ext cx="1230413" cy="369332"/>
          </a:xfrm>
          <a:prstGeom prst="rect">
            <a:avLst/>
          </a:prstGeom>
          <a:noFill/>
        </p:spPr>
        <p:txBody>
          <a:bodyPr wrap="square" rtlCol="0">
            <a:spAutoFit/>
          </a:bodyPr>
          <a:lstStyle/>
          <a:p>
            <a:r>
              <a:rPr lang="en-US" dirty="0" smtClean="0"/>
              <a:t>Flash</a:t>
            </a:r>
            <a:endParaRPr lang="en-US"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aron\Documents\Research\Presentations\CanSecWest 2011\img\dirapi_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112707"/>
            <a:ext cx="10414286" cy="56483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3810000" y="2390775"/>
            <a:ext cx="247650" cy="161925"/>
          </a:xfrm>
          <a:prstGeom prst="rect">
            <a:avLst/>
          </a:prstGeom>
          <a:solidFill>
            <a:srgbClr val="FF0000">
              <a:alpha val="15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cxnSp>
        <p:nvCxnSpPr>
          <p:cNvPr id="4" name="Straight Arrow Connector 3"/>
          <p:cNvCxnSpPr/>
          <p:nvPr/>
        </p:nvCxnSpPr>
        <p:spPr bwMode="auto">
          <a:xfrm>
            <a:off x="2676525" y="2200275"/>
            <a:ext cx="1066800" cy="1905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6" name="TextBox 5"/>
          <p:cNvSpPr txBox="1"/>
          <p:nvPr/>
        </p:nvSpPr>
        <p:spPr>
          <a:xfrm>
            <a:off x="923925" y="1847850"/>
            <a:ext cx="2390398" cy="369332"/>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Let’s zoom here…</a:t>
            </a:r>
            <a:endParaRPr lang="en-US" b="1" dirty="0">
              <a:solidFill>
                <a:srgbClr val="FF0000"/>
              </a:solidFill>
              <a:latin typeface="Courier New" pitchFamily="49" charset="0"/>
              <a:cs typeface="Courier New" pitchFamily="49" charset="0"/>
            </a:endParaRPr>
          </a:p>
        </p:txBody>
      </p:sp>
      <p:sp>
        <p:nvSpPr>
          <p:cNvPr id="8" name="Rectangle 6"/>
          <p:cNvSpPr txBox="1">
            <a:spLocks noChangeArrowheads="1"/>
          </p:cNvSpPr>
          <p:nvPr/>
        </p:nvSpPr>
        <p:spPr>
          <a:xfrm>
            <a:off x="76200" y="22689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Dirapi!Ordinal_82 </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986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aron\Documents\Research\Presentations\CanSecWest 2011\img\dirapi_88_zoo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09" y="981075"/>
            <a:ext cx="10192446" cy="56911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Dirapi!Ordinal_82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530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Reversing the parser</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There’s no way we want to step through all this</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As the file format is based on chunks, we should be able to isolate the code we care about</a:t>
            </a:r>
          </a:p>
          <a:p>
            <a:pPr marL="1200150" lvl="2" indent="-285750" fontAlgn="base">
              <a:spcBef>
                <a:spcPct val="20000"/>
              </a:spcBef>
              <a:spcAft>
                <a:spcPct val="0"/>
              </a:spcAft>
              <a:buFontTx/>
              <a:buChar char="–"/>
              <a:defRPr/>
            </a:pPr>
            <a:endParaRPr lang="en-US" sz="2400" kern="0" dirty="0" smtClean="0"/>
          </a:p>
          <a:p>
            <a:pPr marL="342900" lvl="0" indent="-342900" fontAlgn="base">
              <a:spcBef>
                <a:spcPct val="20000"/>
              </a:spcBef>
              <a:spcAft>
                <a:spcPct val="0"/>
              </a:spcAft>
              <a:buFontTx/>
              <a:buChar char="•"/>
              <a:defRPr/>
            </a:pPr>
            <a:r>
              <a:rPr lang="en-US" sz="2400" b="1" kern="0" dirty="0" smtClean="0">
                <a:solidFill>
                  <a:srgbClr val="00539B"/>
                </a:solidFill>
              </a:rPr>
              <a:t>Enter </a:t>
            </a:r>
            <a:r>
              <a:rPr lang="en-US" sz="2400" b="1" kern="0" dirty="0" err="1" smtClean="0">
                <a:solidFill>
                  <a:srgbClr val="00539B"/>
                </a:solidFill>
              </a:rPr>
              <a:t>IDAPython</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err="1" smtClean="0"/>
              <a:t>FourCC</a:t>
            </a:r>
            <a:r>
              <a:rPr lang="en-US" sz="2400" kern="0" dirty="0" smtClean="0"/>
              <a:t> finding code is simple to implement</a:t>
            </a:r>
          </a:p>
          <a:p>
            <a:pPr marL="1200150" lvl="2" indent="-285750" fontAlgn="base">
              <a:spcBef>
                <a:spcPct val="20000"/>
              </a:spcBef>
              <a:spcAft>
                <a:spcPct val="0"/>
              </a:spcAft>
              <a:buFontTx/>
              <a:buChar char="–"/>
              <a:defRPr/>
            </a:pPr>
            <a:r>
              <a:rPr lang="en-US" sz="2400" kern="0" dirty="0" smtClean="0"/>
              <a:t>Find all </a:t>
            </a:r>
            <a:r>
              <a:rPr lang="en-US" sz="2400" b="1" kern="0" dirty="0" err="1" smtClean="0"/>
              <a:t>cmp</a:t>
            </a:r>
            <a:r>
              <a:rPr lang="en-US" sz="2400" b="1" kern="0" dirty="0" smtClean="0"/>
              <a:t> reg32, immediate</a:t>
            </a:r>
            <a:endParaRPr lang="en-US" sz="2400" b="1" kern="0" dirty="0"/>
          </a:p>
          <a:p>
            <a:pPr marL="742950" lvl="1" indent="-285750" fontAlgn="base">
              <a:spcBef>
                <a:spcPct val="20000"/>
              </a:spcBef>
              <a:spcAft>
                <a:spcPct val="0"/>
              </a:spcAft>
              <a:buFontTx/>
              <a:buChar char="–"/>
              <a:defRPr/>
            </a:pPr>
            <a:endParaRPr lang="en-US" sz="2400" kern="0" dirty="0"/>
          </a:p>
          <a:p>
            <a:pPr marL="1200150" lvl="2" indent="-285750" fontAlgn="base">
              <a:spcBef>
                <a:spcPct val="20000"/>
              </a:spcBef>
              <a:spcAft>
                <a:spcPct val="0"/>
              </a:spcAft>
              <a:buFontTx/>
              <a:buChar char="–"/>
              <a:defRPr/>
            </a:pPr>
            <a:endParaRPr lang="en-US" sz="2400" kern="0" dirty="0" smtClean="0"/>
          </a:p>
          <a:p>
            <a:pPr marL="742950" lvl="1" indent="-285750" fontAlgn="base">
              <a:spcBef>
                <a:spcPct val="20000"/>
              </a:spcBef>
              <a:spcAft>
                <a:spcPct val="0"/>
              </a:spcAft>
              <a:buFontTx/>
              <a:buChar char="–"/>
              <a:defRPr/>
            </a:pPr>
            <a:endParaRPr lang="en-US" sz="2400" kern="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25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Reversing the parser (cont.)</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a:solidFill>
                  <a:srgbClr val="00539B"/>
                </a:solidFill>
              </a:rPr>
              <a:t>Turns out there are quite a few</a:t>
            </a:r>
          </a:p>
          <a:p>
            <a:pPr marL="742950" lvl="1" indent="-285750" fontAlgn="base">
              <a:spcBef>
                <a:spcPct val="20000"/>
              </a:spcBef>
              <a:spcAft>
                <a:spcPct val="0"/>
              </a:spcAft>
              <a:buFontTx/>
              <a:buChar char="–"/>
              <a:defRPr/>
            </a:pPr>
            <a:r>
              <a:rPr lang="en-US" sz="2000" kern="0" dirty="0"/>
              <a:t>We can use IDA’s new </a:t>
            </a:r>
            <a:r>
              <a:rPr lang="en-US" sz="2000" b="1" kern="0" dirty="0" err="1" smtClean="0"/>
              <a:t>simplecustviewer_t</a:t>
            </a:r>
            <a:r>
              <a:rPr lang="en-US" sz="2000" kern="0" dirty="0" smtClean="0"/>
              <a:t> </a:t>
            </a:r>
            <a:r>
              <a:rPr lang="en-US" sz="2000" kern="0" dirty="0"/>
              <a:t>to display them</a:t>
            </a:r>
          </a:p>
          <a:p>
            <a:pPr lvl="2" fontAlgn="base">
              <a:spcBef>
                <a:spcPct val="20000"/>
              </a:spcBef>
              <a:spcAft>
                <a:spcPct val="0"/>
              </a:spcAft>
              <a:defRPr/>
            </a:pPr>
            <a:endParaRPr lang="en-US" sz="2400" kern="0" dirty="0"/>
          </a:p>
          <a:p>
            <a:pPr marL="342900" lvl="0" indent="-342900" fontAlgn="base">
              <a:spcBef>
                <a:spcPct val="20000"/>
              </a:spcBef>
              <a:spcAft>
                <a:spcPct val="0"/>
              </a:spcAft>
              <a:buFontTx/>
              <a:buChar char="•"/>
              <a:defRPr/>
            </a:pPr>
            <a:r>
              <a:rPr lang="en-US" sz="2400" b="1" kern="0" dirty="0">
                <a:solidFill>
                  <a:srgbClr val="00539B"/>
                </a:solidFill>
              </a:rPr>
              <a:t>We’ll release the code to do so</a:t>
            </a:r>
          </a:p>
          <a:p>
            <a:pPr marL="742950" lvl="1" indent="-285750" fontAlgn="base">
              <a:spcBef>
                <a:spcPct val="20000"/>
              </a:spcBef>
              <a:spcAft>
                <a:spcPct val="0"/>
              </a:spcAft>
              <a:buFontTx/>
              <a:buChar char="–"/>
              <a:defRPr/>
            </a:pPr>
            <a:r>
              <a:rPr lang="en-US" sz="2400" kern="0" dirty="0"/>
              <a:t>For reference: </a:t>
            </a:r>
            <a:r>
              <a:rPr lang="en-US" sz="2400" kern="0" dirty="0">
                <a:hlinkClick r:id="rId3"/>
              </a:rPr>
              <a:t>http://www.hexblog.com/?p=119</a:t>
            </a:r>
            <a:endParaRPr lang="en-US" sz="2400" kern="0" dirty="0"/>
          </a:p>
          <a:p>
            <a:pPr marL="342900" lvl="0" indent="-342900" fontAlgn="base">
              <a:spcBef>
                <a:spcPct val="20000"/>
              </a:spcBef>
              <a:spcAft>
                <a:spcPct val="0"/>
              </a:spcAft>
              <a:buFontTx/>
              <a:buChar char="•"/>
              <a:defRPr/>
            </a:pPr>
            <a:endParaRPr lang="en-US" sz="2400" b="1" kern="0" dirty="0" smtClean="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Also, an 010 template is available</a:t>
            </a:r>
            <a:endParaRPr lang="en-US" sz="2400" b="1" kern="0" dirty="0">
              <a:solidFill>
                <a:srgbClr val="00539B"/>
              </a:solidFill>
            </a:endParaRPr>
          </a:p>
          <a:p>
            <a:pPr marL="742950" lvl="1" indent="-285750" fontAlgn="base">
              <a:spcBef>
                <a:spcPct val="20000"/>
              </a:spcBef>
              <a:spcAft>
                <a:spcPct val="0"/>
              </a:spcAft>
              <a:buFontTx/>
              <a:buChar char="–"/>
              <a:defRPr/>
            </a:pPr>
            <a:r>
              <a:rPr lang="en-US" sz="2400" kern="0" dirty="0">
                <a:hlinkClick r:id="rId4"/>
              </a:rPr>
              <a:t>http://www.sweetscape.com/010editor</a:t>
            </a:r>
            <a:r>
              <a:rPr lang="en-US" sz="2400" kern="0" dirty="0" smtClean="0">
                <a:hlinkClick r:id="rId4"/>
              </a:rPr>
              <a:t>/</a:t>
            </a:r>
            <a:r>
              <a:rPr lang="en-US" sz="2400" kern="0" dirty="0" smtClean="0"/>
              <a:t> </a:t>
            </a:r>
            <a:endParaRPr lang="en-US" sz="2400" kern="0" dirty="0"/>
          </a:p>
          <a:p>
            <a:pPr marL="742950" lvl="1" indent="-285750" fontAlgn="base">
              <a:spcBef>
                <a:spcPct val="20000"/>
              </a:spcBef>
              <a:spcAft>
                <a:spcPct val="0"/>
              </a:spcAft>
              <a:buFontTx/>
              <a:buChar char="–"/>
              <a:defRPr/>
            </a:pPr>
            <a:r>
              <a:rPr lang="en-US" sz="2400" kern="0" dirty="0" smtClean="0"/>
              <a:t>E-mail us for it</a:t>
            </a:r>
          </a:p>
          <a:p>
            <a:pPr lvl="1" fontAlgn="base">
              <a:spcBef>
                <a:spcPct val="20000"/>
              </a:spcBef>
              <a:spcAft>
                <a:spcPct val="0"/>
              </a:spcAft>
              <a:defRPr/>
            </a:pPr>
            <a:endParaRPr lang="en-US" sz="2400" kern="0" dirty="0"/>
          </a:p>
          <a:p>
            <a:pPr marL="742950" lvl="1" indent="-285750" fontAlgn="base">
              <a:spcBef>
                <a:spcPct val="20000"/>
              </a:spcBef>
              <a:spcAft>
                <a:spcPct val="0"/>
              </a:spcAft>
              <a:buFontTx/>
              <a:buChar char="–"/>
              <a:defRPr/>
            </a:pPr>
            <a:endParaRPr lang="en-US" sz="2400" kern="0" dirty="0"/>
          </a:p>
          <a:p>
            <a:pPr marL="1200150" lvl="2" indent="-285750" fontAlgn="base">
              <a:spcBef>
                <a:spcPct val="20000"/>
              </a:spcBef>
              <a:spcAft>
                <a:spcPct val="0"/>
              </a:spcAft>
              <a:buFontTx/>
              <a:buChar char="–"/>
              <a:defRPr/>
            </a:pPr>
            <a:endParaRPr lang="en-US" sz="2400" kern="0" dirty="0"/>
          </a:p>
          <a:p>
            <a:pPr marL="742950" lvl="1" indent="-285750" fontAlgn="base">
              <a:spcBef>
                <a:spcPct val="20000"/>
              </a:spcBef>
              <a:spcAft>
                <a:spcPct val="0"/>
              </a:spcAft>
              <a:buFontTx/>
              <a:buChar char="–"/>
              <a:defRPr/>
            </a:pPr>
            <a:endParaRPr lang="en-US" sz="2400" kern="0" dirty="0"/>
          </a:p>
          <a:p>
            <a:pPr marL="742950" lvl="1" indent="-285750" fontAlgn="base">
              <a:spcBef>
                <a:spcPct val="20000"/>
              </a:spcBef>
              <a:spcAft>
                <a:spcPct val="0"/>
              </a:spcAft>
              <a:buFontTx/>
              <a:buChar char="–"/>
              <a:defRPr/>
            </a:pPr>
            <a:endParaRPr lang="en-US" sz="2400" kern="0" dirty="0"/>
          </a:p>
        </p:txBody>
      </p:sp>
    </p:spTree>
    <p:extLst>
      <p:ext uri="{BB962C8B-B14F-4D97-AF65-F5344CB8AC3E}">
        <p14:creationId xmlns:p14="http://schemas.microsoft.com/office/powerpoint/2010/main" val="2294426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aron\Documents\Research\Presentations\CanSecWest 2011\img\fourc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084262"/>
            <a:ext cx="5141618" cy="58213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Reversing the parser (cont.)</a:t>
            </a:r>
          </a:p>
        </p:txBody>
      </p:sp>
    </p:spTree>
    <p:extLst>
      <p:ext uri="{BB962C8B-B14F-4D97-AF65-F5344CB8AC3E}">
        <p14:creationId xmlns:p14="http://schemas.microsoft.com/office/powerpoint/2010/main" val="8110331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Enumerating the attack surface</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We noticed many </a:t>
            </a:r>
            <a:r>
              <a:rPr lang="en-US" sz="2400" b="1" kern="0" dirty="0" err="1" smtClean="0">
                <a:solidFill>
                  <a:srgbClr val="00539B"/>
                </a:solidFill>
              </a:rPr>
              <a:t>FourCCs</a:t>
            </a:r>
            <a:r>
              <a:rPr lang="en-US" sz="2400" b="1" kern="0" dirty="0" smtClean="0">
                <a:solidFill>
                  <a:srgbClr val="00539B"/>
                </a:solidFill>
              </a:rPr>
              <a:t> that weren’t .</a:t>
            </a:r>
            <a:r>
              <a:rPr lang="en-US" sz="2400" b="1" kern="0" dirty="0" err="1" smtClean="0">
                <a:solidFill>
                  <a:srgbClr val="00539B"/>
                </a:solidFill>
              </a:rPr>
              <a:t>dir</a:t>
            </a:r>
            <a:r>
              <a:rPr lang="en-US" sz="2400" b="1" kern="0" dirty="0" smtClean="0">
                <a:solidFill>
                  <a:srgbClr val="00539B"/>
                </a:solidFill>
              </a:rPr>
              <a:t> specific</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We realized Shockwave also parses other formats</a:t>
            </a:r>
          </a:p>
          <a:p>
            <a:pPr marL="1200150" lvl="2" indent="-285750" fontAlgn="base">
              <a:spcBef>
                <a:spcPct val="20000"/>
              </a:spcBef>
              <a:spcAft>
                <a:spcPct val="0"/>
              </a:spcAft>
              <a:buFontTx/>
              <a:buChar char="–"/>
              <a:defRPr/>
            </a:pPr>
            <a:r>
              <a:rPr lang="en-US" sz="2000" kern="0" dirty="0" smtClean="0"/>
              <a:t>Specifically, it downloads “asset files” on-demand</a:t>
            </a:r>
          </a:p>
          <a:p>
            <a:pPr marL="1200150" lvl="2" indent="-285750" fontAlgn="base">
              <a:spcBef>
                <a:spcPct val="20000"/>
              </a:spcBef>
              <a:spcAft>
                <a:spcPct val="0"/>
              </a:spcAft>
              <a:buFontTx/>
              <a:buChar char="–"/>
              <a:defRPr/>
            </a:pPr>
            <a:r>
              <a:rPr lang="en-US" sz="2000" kern="0" dirty="0" smtClean="0"/>
              <a:t>These can be identified by their .x32 extensions</a:t>
            </a:r>
          </a:p>
          <a:p>
            <a:pPr marL="1657350" lvl="3" indent="-285750" fontAlgn="base">
              <a:spcBef>
                <a:spcPct val="20000"/>
              </a:spcBef>
              <a:spcAft>
                <a:spcPct val="0"/>
              </a:spcAft>
              <a:buFontTx/>
              <a:buChar char="–"/>
              <a:defRPr/>
            </a:pPr>
            <a:r>
              <a:rPr lang="en-US" sz="2000" kern="0" dirty="0" smtClean="0"/>
              <a:t>Sniff the network traffic and you can see them being pulled from the Shockwave servers</a:t>
            </a:r>
            <a:endParaRPr lang="en-US" sz="2000" kern="0" dirty="0"/>
          </a:p>
          <a:p>
            <a:pPr lvl="2" fontAlgn="base">
              <a:spcBef>
                <a:spcPct val="20000"/>
              </a:spcBef>
              <a:spcAft>
                <a:spcPct val="0"/>
              </a:spcAft>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You don’t have that vulnerable component?</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Let me download that for you…</a:t>
            </a:r>
          </a:p>
          <a:p>
            <a:pPr lvl="1" fontAlgn="base">
              <a:spcBef>
                <a:spcPct val="20000"/>
              </a:spcBef>
              <a:spcAft>
                <a:spcPct val="0"/>
              </a:spcAft>
              <a:defRPr/>
            </a:pPr>
            <a:endParaRPr lang="en-US" sz="2000" kern="0" dirty="0" smtClean="0"/>
          </a:p>
        </p:txBody>
      </p:sp>
    </p:spTree>
    <p:extLst>
      <p:ext uri="{BB962C8B-B14F-4D97-AF65-F5344CB8AC3E}">
        <p14:creationId xmlns:p14="http://schemas.microsoft.com/office/powerpoint/2010/main" val="3535330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aron\Documents\Research\Presentations\CanSecWest 2011\img\asse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143" y="1774089"/>
            <a:ext cx="5809264" cy="49669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Enumerating the attack surface (</a:t>
            </a:r>
            <a:r>
              <a:rPr lang="en-US" sz="2600" b="1" kern="0" noProof="0" dirty="0" err="1" smtClean="0">
                <a:latin typeface="+mj-lt"/>
                <a:ea typeface="+mj-ea"/>
                <a:cs typeface="+mj-cs"/>
              </a:rPr>
              <a:t>cont</a:t>
            </a:r>
            <a:r>
              <a:rPr lang="en-US" sz="2600" b="1" kern="0" dirty="0" smtClean="0">
                <a:latin typeface="+mj-lt"/>
                <a:ea typeface="+mj-ea"/>
                <a:cs typeface="+mj-cs"/>
              </a:rPr>
              <a:t>.)</a:t>
            </a:r>
            <a:endParaRPr lang="en-US" sz="2600" b="1" kern="0" noProof="0" dirty="0" smtClean="0">
              <a:latin typeface="+mj-lt"/>
              <a:ea typeface="+mj-ea"/>
              <a:cs typeface="+mj-cs"/>
            </a:endParaRPr>
          </a:p>
        </p:txBody>
      </p:sp>
      <p:sp>
        <p:nvSpPr>
          <p:cNvPr id="4" name="Rectangle 7"/>
          <p:cNvSpPr txBox="1">
            <a:spLocks noChangeArrowheads="1"/>
          </p:cNvSpPr>
          <p:nvPr/>
        </p:nvSpPr>
        <p:spPr>
          <a:xfrm>
            <a:off x="304800" y="1234845"/>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Slim </a:t>
            </a:r>
            <a:r>
              <a:rPr lang="en-US" sz="2400" b="1" kern="0" dirty="0" err="1" smtClean="0">
                <a:solidFill>
                  <a:srgbClr val="00539B"/>
                </a:solidFill>
              </a:rPr>
              <a:t>vs</a:t>
            </a:r>
            <a:r>
              <a:rPr lang="en-US" sz="2400" b="1" kern="0" dirty="0" smtClean="0">
                <a:solidFill>
                  <a:srgbClr val="00539B"/>
                </a:solidFill>
              </a:rPr>
              <a:t> Full Shockwave (here be dragons)</a:t>
            </a:r>
            <a:endParaRPr lang="en-US" sz="2000" kern="0" dirty="0" smtClean="0"/>
          </a:p>
        </p:txBody>
      </p:sp>
    </p:spTree>
    <p:extLst>
      <p:ext uri="{BB962C8B-B14F-4D97-AF65-F5344CB8AC3E}">
        <p14:creationId xmlns:p14="http://schemas.microsoft.com/office/powerpoint/2010/main" val="637310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Enumerating the attack surface (cont.)</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Zef and I spent a weekend investigating this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Shockwave downloads package files ending in .w32 when required</a:t>
            </a:r>
          </a:p>
          <a:p>
            <a:pPr marL="1200150" lvl="2" indent="-285750" fontAlgn="base">
              <a:spcBef>
                <a:spcPct val="20000"/>
              </a:spcBef>
              <a:spcAft>
                <a:spcPct val="0"/>
              </a:spcAft>
              <a:buFontTx/>
              <a:buChar char="–"/>
              <a:defRPr/>
            </a:pPr>
            <a:r>
              <a:rPr lang="en-US" sz="2000" kern="0" dirty="0" smtClean="0"/>
              <a:t>These are ZLIB compressed</a:t>
            </a:r>
          </a:p>
          <a:p>
            <a:pPr marL="1200150" lvl="2" indent="-285750" fontAlgn="base">
              <a:spcBef>
                <a:spcPct val="20000"/>
              </a:spcBef>
              <a:spcAft>
                <a:spcPct val="0"/>
              </a:spcAft>
              <a:buFontTx/>
              <a:buChar char="–"/>
              <a:defRPr/>
            </a:pPr>
            <a:r>
              <a:rPr lang="en-US" sz="2000" kern="0" dirty="0" smtClean="0"/>
              <a:t>They contain the .x32 asset modules (PE format)</a:t>
            </a:r>
          </a:p>
          <a:p>
            <a:pPr lvl="2" fontAlgn="base">
              <a:spcBef>
                <a:spcPct val="20000"/>
              </a:spcBef>
              <a:spcAft>
                <a:spcPct val="0"/>
              </a:spcAft>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We tried </a:t>
            </a:r>
            <a:r>
              <a:rPr lang="en-US" sz="2400" b="1" kern="0" dirty="0" err="1" smtClean="0">
                <a:solidFill>
                  <a:srgbClr val="00539B"/>
                </a:solidFill>
              </a:rPr>
              <a:t>MitM’ing</a:t>
            </a:r>
            <a:r>
              <a:rPr lang="en-US" sz="2400" b="1" kern="0" dirty="0" smtClean="0">
                <a:solidFill>
                  <a:srgbClr val="00539B"/>
                </a:solidFill>
              </a:rPr>
              <a:t> the connection (</a:t>
            </a:r>
            <a:r>
              <a:rPr lang="en-US" sz="2400" b="1" kern="0" dirty="0" err="1" smtClean="0">
                <a:solidFill>
                  <a:srgbClr val="00539B"/>
                </a:solidFill>
              </a:rPr>
              <a:t>evilgrade</a:t>
            </a:r>
            <a:r>
              <a:rPr lang="en-US" sz="2400" b="1" kern="0" dirty="0" smtClean="0">
                <a:solidFill>
                  <a:srgbClr val="00539B"/>
                </a:solidFill>
              </a:rPr>
              <a:t>)</a:t>
            </a:r>
          </a:p>
          <a:p>
            <a:pPr marL="742950" lvl="1" indent="-285750" fontAlgn="base">
              <a:spcBef>
                <a:spcPct val="20000"/>
              </a:spcBef>
              <a:spcAft>
                <a:spcPct val="0"/>
              </a:spcAft>
              <a:buFontTx/>
              <a:buChar char="–"/>
              <a:defRPr/>
            </a:pPr>
            <a:r>
              <a:rPr lang="en-US" sz="2000" kern="0" dirty="0" smtClean="0"/>
              <a:t>But it turns out there is an embedded certificate in the CERT chunk</a:t>
            </a:r>
          </a:p>
          <a:p>
            <a:pPr marL="742950" lvl="1" indent="-285750" fontAlgn="base">
              <a:spcBef>
                <a:spcPct val="20000"/>
              </a:spcBef>
              <a:spcAft>
                <a:spcPct val="0"/>
              </a:spcAft>
              <a:buFontTx/>
              <a:buChar char="–"/>
              <a:defRPr/>
            </a:pPr>
            <a:r>
              <a:rPr lang="en-US" sz="2000" kern="0" dirty="0" smtClean="0"/>
              <a:t>And it’s legit</a:t>
            </a:r>
          </a:p>
        </p:txBody>
      </p:sp>
    </p:spTree>
    <p:extLst>
      <p:ext uri="{BB962C8B-B14F-4D97-AF65-F5344CB8AC3E}">
        <p14:creationId xmlns:p14="http://schemas.microsoft.com/office/powerpoint/2010/main" val="1395066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51" y="1438028"/>
            <a:ext cx="9175262" cy="4770537"/>
          </a:xfrm>
          <a:prstGeom prst="rect">
            <a:avLst/>
          </a:prstGeom>
        </p:spPr>
        <p:txBody>
          <a:bodyPr wrap="square">
            <a:spAutoFit/>
          </a:bodyPr>
          <a:lstStyle/>
          <a:p>
            <a:r>
              <a:rPr lang="en-US" sz="1600" b="1" dirty="0">
                <a:latin typeface="Courier New" pitchFamily="49" charset="0"/>
                <a:cs typeface="Courier New" pitchFamily="49" charset="0"/>
              </a:rPr>
              <a:t>0000h: 52 49 46 46 00 06 9D 4F 50 43 4B 32 49 4E 46 4F  RIFF..OPCK2INFO </a:t>
            </a:r>
          </a:p>
          <a:p>
            <a:r>
              <a:rPr lang="en-US" sz="1600" b="1" dirty="0">
                <a:latin typeface="Courier New" pitchFamily="49" charset="0"/>
                <a:cs typeface="Courier New" pitchFamily="49" charset="0"/>
              </a:rPr>
              <a:t>0010h: 00 00 00 A2 00 00 00 18 00 00 00 03 00 00 00 00  ...¢............ </a:t>
            </a:r>
          </a:p>
          <a:p>
            <a:r>
              <a:rPr lang="en-US" sz="1600" b="1" dirty="0">
                <a:latin typeface="Courier New" pitchFamily="49" charset="0"/>
                <a:cs typeface="Courier New" pitchFamily="49" charset="0"/>
              </a:rPr>
              <a:t>0020h: 00 00 00 00 00 00 00 9B 00 00 00 8A 78 DA 35 CB  .......›...ŠxÚ5Ë </a:t>
            </a:r>
          </a:p>
          <a:p>
            <a:r>
              <a:rPr lang="en-US" sz="1600" b="1" dirty="0">
                <a:latin typeface="Courier New" pitchFamily="49" charset="0"/>
                <a:cs typeface="Courier New" pitchFamily="49" charset="0"/>
              </a:rPr>
              <a:t>0030h: 3B 12 82 30 10 00 D0 3D CA 96 DA F0 0B 82 D8 59  ;.‚0..Ð=Ê–</a:t>
            </a:r>
            <a:r>
              <a:rPr lang="en-US" sz="1600" b="1" dirty="0" err="1">
                <a:latin typeface="Courier New" pitchFamily="49" charset="0"/>
                <a:cs typeface="Courier New" pitchFamily="49" charset="0"/>
              </a:rPr>
              <a:t>Úð</a:t>
            </a:r>
            <a:r>
              <a:rPr lang="en-US" sz="1600" b="1" dirty="0">
                <a:latin typeface="Courier New" pitchFamily="49" charset="0"/>
                <a:cs typeface="Courier New" pitchFamily="49" charset="0"/>
              </a:rPr>
              <a:t>.‚ØY </a:t>
            </a:r>
          </a:p>
          <a:p>
            <a:r>
              <a:rPr lang="en-US" sz="1600" b="1" dirty="0">
                <a:latin typeface="Courier New" pitchFamily="49" charset="0"/>
                <a:cs typeface="Courier New" pitchFamily="49" charset="0"/>
              </a:rPr>
              <a:t>0040h: DA D8 C0 38 B6 F9 AC C2 38 10 66 B3 18 BD </a:t>
            </a:r>
            <a:r>
              <a:rPr lang="en-US" sz="1600" b="1" dirty="0" err="1">
                <a:latin typeface="Courier New" pitchFamily="49" charset="0"/>
                <a:cs typeface="Courier New" pitchFamily="49" charset="0"/>
              </a:rPr>
              <a:t>BD</a:t>
            </a:r>
            <a:r>
              <a:rPr lang="en-US" sz="1600" b="1" dirty="0">
                <a:latin typeface="Courier New" pitchFamily="49" charset="0"/>
                <a:cs typeface="Courier New" pitchFamily="49" charset="0"/>
              </a:rPr>
              <a:t> 69  ÚØÀ8¶ù¬Â8.f³.½½i </a:t>
            </a:r>
          </a:p>
          <a:p>
            <a:r>
              <a:rPr lang="en-US" sz="1600" b="1" dirty="0">
                <a:latin typeface="Courier New" pitchFamily="49" charset="0"/>
                <a:cs typeface="Courier New" pitchFamily="49" charset="0"/>
              </a:rPr>
              <a:t>0050h: EC DF 1B E8 23 77 61 0D 67 E7 0D 61 FF 0D 42 73  </a:t>
            </a:r>
            <a:r>
              <a:rPr lang="en-US" sz="1600" b="1" dirty="0" err="1">
                <a:latin typeface="Courier New" pitchFamily="49" charset="0"/>
                <a:cs typeface="Courier New" pitchFamily="49" charset="0"/>
              </a:rPr>
              <a:t>ìß.è#wa.gç.aÿ.Bs</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0060h: C0 CB 62 3D AF 9E B5 90 83 E1 6F E0 46 3C F5 D3  </a:t>
            </a:r>
            <a:r>
              <a:rPr lang="en-US" sz="1600" b="1" dirty="0" err="1">
                <a:latin typeface="Courier New" pitchFamily="49" charset="0"/>
                <a:cs typeface="Courier New" pitchFamily="49" charset="0"/>
              </a:rPr>
              <a:t>ÀËb</a:t>
            </a:r>
            <a:r>
              <a:rPr lang="en-US" sz="1600" b="1" dirty="0">
                <a:latin typeface="Courier New" pitchFamily="49" charset="0"/>
                <a:cs typeface="Courier New" pitchFamily="49" charset="0"/>
              </a:rPr>
              <a:t>=¯žµ</a:t>
            </a:r>
            <a:r>
              <a:rPr lang="en-US" sz="1600" b="1" dirty="0" err="1">
                <a:latin typeface="Courier New" pitchFamily="49" charset="0"/>
                <a:cs typeface="Courier New" pitchFamily="49" charset="0"/>
              </a:rPr>
              <a:t>ƒáoàF</a:t>
            </a:r>
            <a:r>
              <a:rPr lang="en-US" sz="1600" b="1" dirty="0">
                <a:latin typeface="Courier New" pitchFamily="49" charset="0"/>
                <a:cs typeface="Courier New" pitchFamily="49" charset="0"/>
              </a:rPr>
              <a:t>&lt;</a:t>
            </a:r>
            <a:r>
              <a:rPr lang="en-US" sz="1600" b="1" dirty="0" err="1">
                <a:latin typeface="Courier New" pitchFamily="49" charset="0"/>
                <a:cs typeface="Courier New" pitchFamily="49" charset="0"/>
              </a:rPr>
              <a:t>õÓ</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0070h: 73 C1 81 B7 20 78 25 89 9E 5F 09 70 3A FE 81 5B  </a:t>
            </a:r>
            <a:r>
              <a:rPr lang="en-US" sz="1600" b="1" dirty="0" err="1">
                <a:latin typeface="Courier New" pitchFamily="49" charset="0"/>
                <a:cs typeface="Courier New" pitchFamily="49" charset="0"/>
              </a:rPr>
              <a:t>sÁ</a:t>
            </a:r>
            <a:r>
              <a:rPr lang="en-US" sz="1600" b="1" dirty="0">
                <a:latin typeface="Courier New" pitchFamily="49" charset="0"/>
                <a:cs typeface="Courier New" pitchFamily="49" charset="0"/>
              </a:rPr>
              <a:t>· x%‰ž_.</a:t>
            </a:r>
            <a:r>
              <a:rPr lang="en-US" sz="1600" b="1" dirty="0" err="1">
                <a:latin typeface="Courier New" pitchFamily="49" charset="0"/>
                <a:cs typeface="Courier New" pitchFamily="49" charset="0"/>
              </a:rPr>
              <a:t>p:þ</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0080h: 20 D4 82 A3 C8 1A 4E 79 1E 63 CC DE A9 84 54 32   Ô‚£È.Ny.cÌÞ©„T2 </a:t>
            </a:r>
          </a:p>
          <a:p>
            <a:r>
              <a:rPr lang="en-US" sz="1600" b="1" dirty="0">
                <a:latin typeface="Courier New" pitchFamily="49" charset="0"/>
                <a:cs typeface="Courier New" pitchFamily="49" charset="0"/>
              </a:rPr>
              <a:t>0090h: EB E7 9C 57 8D 3B BB 2F 6A 00 E5 AA CA E8 C6 18  </a:t>
            </a:r>
            <a:r>
              <a:rPr lang="en-US" sz="1600" b="1" dirty="0" err="1">
                <a:latin typeface="Courier New" pitchFamily="49" charset="0"/>
                <a:cs typeface="Courier New" pitchFamily="49" charset="0"/>
              </a:rPr>
              <a:t>ëçœW</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j.åªÊèÆ</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00A0h: 65 0A 7B B0 65 D5 76 D4 D6 CD D1 2A D7 36 54 76  e.{°</a:t>
            </a:r>
            <a:r>
              <a:rPr lang="en-US" sz="1600" b="1" dirty="0" err="1">
                <a:latin typeface="Courier New" pitchFamily="49" charset="0"/>
                <a:cs typeface="Courier New" pitchFamily="49" charset="0"/>
              </a:rPr>
              <a:t>eÕvÔÖÍÑ</a:t>
            </a:r>
            <a:r>
              <a:rPr lang="en-US" sz="1600" b="1" dirty="0">
                <a:latin typeface="Courier New" pitchFamily="49" charset="0"/>
                <a:cs typeface="Courier New" pitchFamily="49" charset="0"/>
              </a:rPr>
              <a:t>*×6Tv </a:t>
            </a:r>
          </a:p>
          <a:p>
            <a:r>
              <a:rPr lang="en-US" sz="1600" b="1" dirty="0">
                <a:latin typeface="Courier New" pitchFamily="49" charset="0"/>
                <a:cs typeface="Courier New" pitchFamily="49" charset="0"/>
              </a:rPr>
              <a:t>00B0h: 00 3F B9 E7 33 16 46 4C 53 54 00 00 00 24 00 00  .?¹ç3.FLST...$.. </a:t>
            </a:r>
          </a:p>
          <a:p>
            <a:r>
              <a:rPr lang="en-US" sz="1600" b="1" dirty="0">
                <a:latin typeface="Courier New" pitchFamily="49" charset="0"/>
                <a:cs typeface="Courier New" pitchFamily="49" charset="0"/>
              </a:rPr>
              <a:t>00C0h: 00 08 00 00 00 01 00 00 00 00 54 65 78 74 58 74  ..........</a:t>
            </a:r>
            <a:r>
              <a:rPr lang="en-US" sz="1600" b="1" dirty="0" err="1">
                <a:latin typeface="Courier New" pitchFamily="49" charset="0"/>
                <a:cs typeface="Courier New" pitchFamily="49" charset="0"/>
              </a:rPr>
              <a:t>TextXt</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00D0h: 72 61 2E 78 33 32 00 31 31 2E 35 2E 38 72 36 31  ra.x32.11.5.8r61 </a:t>
            </a:r>
          </a:p>
          <a:p>
            <a:r>
              <a:rPr lang="en-US" sz="1600" b="1" dirty="0">
                <a:latin typeface="Courier New" pitchFamily="49" charset="0"/>
                <a:cs typeface="Courier New" pitchFamily="49" charset="0"/>
              </a:rPr>
              <a:t>00E0h: 32 00 53 49 47 4E 00 00 00 40 23 87 1A 11 A1 E9  2.SIGN...@#‡..¡é </a:t>
            </a:r>
          </a:p>
          <a:p>
            <a:r>
              <a:rPr lang="en-US" sz="1600" b="1" dirty="0">
                <a:latin typeface="Courier New" pitchFamily="49" charset="0"/>
                <a:cs typeface="Courier New" pitchFamily="49" charset="0"/>
              </a:rPr>
              <a:t>00F0h: D1 75 BE EE 08 BA E6 73 89 6A 2E 58 B0 CE EA 53  Ñu¾î.ºæs‰j.X°ÎêS </a:t>
            </a:r>
          </a:p>
          <a:p>
            <a:r>
              <a:rPr lang="en-US" sz="1600" b="1" dirty="0">
                <a:latin typeface="Courier New" pitchFamily="49" charset="0"/>
                <a:cs typeface="Courier New" pitchFamily="49" charset="0"/>
              </a:rPr>
              <a:t>0100h: E1 BA D5 16 94 4D 28 7C 7B C8 AD 1F 16 D6 60 D0  </a:t>
            </a:r>
            <a:r>
              <a:rPr lang="en-US" sz="1600" b="1" dirty="0" err="1">
                <a:latin typeface="Courier New" pitchFamily="49" charset="0"/>
                <a:cs typeface="Courier New" pitchFamily="49" charset="0"/>
              </a:rPr>
              <a:t>áºÕ</a:t>
            </a:r>
            <a:r>
              <a:rPr lang="en-US" sz="1600" b="1" dirty="0">
                <a:latin typeface="Courier New" pitchFamily="49" charset="0"/>
                <a:cs typeface="Courier New" pitchFamily="49" charset="0"/>
              </a:rPr>
              <a:t>.”M(|{È­..Ö`Ð </a:t>
            </a:r>
          </a:p>
          <a:p>
            <a:r>
              <a:rPr lang="en-US" sz="1600" b="1" dirty="0">
                <a:latin typeface="Courier New" pitchFamily="49" charset="0"/>
                <a:cs typeface="Courier New" pitchFamily="49" charset="0"/>
              </a:rPr>
              <a:t>0110h: 48 BB 25 9A C7 22 C6 68 E3 75 B7 A3 83 01 3C 64  H»%</a:t>
            </a:r>
            <a:r>
              <a:rPr lang="en-US" sz="1600" b="1" dirty="0" err="1">
                <a:latin typeface="Courier New" pitchFamily="49" charset="0"/>
                <a:cs typeface="Courier New" pitchFamily="49" charset="0"/>
              </a:rPr>
              <a:t>šÇ"Æhãu</a:t>
            </a:r>
            <a:r>
              <a:rPr lang="en-US" sz="1600" b="1" dirty="0">
                <a:latin typeface="Courier New" pitchFamily="49" charset="0"/>
                <a:cs typeface="Courier New" pitchFamily="49" charset="0"/>
              </a:rPr>
              <a:t>·£ƒ.&lt;d </a:t>
            </a:r>
          </a:p>
          <a:p>
            <a:r>
              <a:rPr lang="en-US" sz="1600" b="1" dirty="0">
                <a:latin typeface="Courier New" pitchFamily="49" charset="0"/>
                <a:cs typeface="Courier New" pitchFamily="49" charset="0"/>
              </a:rPr>
              <a:t>0120h: BC 1C FC 9B FB C7 D7 0A 89 2C 43 45 52 54 00 00  ¼.ü›ûÇ×.‰,CERT.. </a:t>
            </a:r>
          </a:p>
        </p:txBody>
      </p:sp>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Enumerating the attack surface (cont.)</a:t>
            </a:r>
          </a:p>
        </p:txBody>
      </p:sp>
      <p:sp>
        <p:nvSpPr>
          <p:cNvPr id="4" name="Rectangle 3"/>
          <p:cNvSpPr/>
          <p:nvPr/>
        </p:nvSpPr>
        <p:spPr bwMode="auto">
          <a:xfrm>
            <a:off x="8268675" y="5879300"/>
            <a:ext cx="539263"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5" name="Rectangle 4"/>
          <p:cNvSpPr/>
          <p:nvPr/>
        </p:nvSpPr>
        <p:spPr bwMode="auto">
          <a:xfrm>
            <a:off x="4614989" y="5879300"/>
            <a:ext cx="1395043"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1083966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We turned back to .</a:t>
            </a:r>
            <a:r>
              <a:rPr lang="en-US" sz="2400" b="1" kern="0" dirty="0" err="1" smtClean="0">
                <a:solidFill>
                  <a:srgbClr val="00539B"/>
                </a:solidFill>
              </a:rPr>
              <a:t>dir</a:t>
            </a:r>
            <a:r>
              <a:rPr lang="en-US" sz="2400" b="1" kern="0" dirty="0" smtClean="0">
                <a:solidFill>
                  <a:srgbClr val="00539B"/>
                </a:solidFill>
              </a:rPr>
              <a:t> and decided we needed samples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So we pulled in Derek on our team to learn Director Studio</a:t>
            </a:r>
          </a:p>
          <a:p>
            <a:pPr marL="742950" lvl="1" indent="-285750" fontAlgn="base">
              <a:spcBef>
                <a:spcPct val="20000"/>
              </a:spcBef>
              <a:spcAft>
                <a:spcPct val="0"/>
              </a:spcAft>
              <a:buFontTx/>
              <a:buChar char="–"/>
              <a:defRPr/>
            </a:pPr>
            <a:r>
              <a:rPr lang="en-US" sz="2000" kern="0" dirty="0" smtClean="0"/>
              <a:t>He would then hand these off to Logan for fuzzing</a:t>
            </a:r>
          </a:p>
          <a:p>
            <a:pPr marL="742950" lvl="1" indent="-285750" fontAlgn="base">
              <a:spcBef>
                <a:spcPct val="20000"/>
              </a:spcBef>
              <a:spcAft>
                <a:spcPct val="0"/>
              </a:spcAft>
              <a:buFontTx/>
              <a:buChar char="–"/>
              <a:defRPr/>
            </a:pPr>
            <a:r>
              <a:rPr lang="en-US" sz="2000" kern="0" dirty="0" smtClean="0"/>
              <a:t>It’s nice having a team…</a:t>
            </a:r>
            <a:endParaRPr lang="en-US" sz="2000" kern="0" dirty="0"/>
          </a:p>
          <a:p>
            <a:pPr lvl="2" fontAlgn="base">
              <a:spcBef>
                <a:spcPct val="20000"/>
              </a:spcBef>
              <a:spcAft>
                <a:spcPct val="0"/>
              </a:spcAft>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By using Director Studio Derek was able to embed data</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3D assets</a:t>
            </a:r>
          </a:p>
          <a:p>
            <a:pPr marL="742950" lvl="1" indent="-285750" fontAlgn="base">
              <a:spcBef>
                <a:spcPct val="20000"/>
              </a:spcBef>
              <a:spcAft>
                <a:spcPct val="0"/>
              </a:spcAft>
              <a:buFontTx/>
              <a:buChar char="–"/>
              <a:defRPr/>
            </a:pPr>
            <a:r>
              <a:rPr lang="en-US" sz="2000" kern="0" dirty="0" smtClean="0"/>
              <a:t>Fonts</a:t>
            </a:r>
          </a:p>
          <a:p>
            <a:pPr marL="742950" lvl="1" indent="-285750" fontAlgn="base">
              <a:spcBef>
                <a:spcPct val="20000"/>
              </a:spcBef>
              <a:spcAft>
                <a:spcPct val="0"/>
              </a:spcAft>
              <a:buFontTx/>
              <a:buChar char="–"/>
              <a:defRPr/>
            </a:pPr>
            <a:r>
              <a:rPr lang="en-US" sz="2000" kern="0" dirty="0" smtClean="0"/>
              <a:t>Images</a:t>
            </a:r>
          </a:p>
          <a:p>
            <a:pPr marL="742950" lvl="1" indent="-285750" fontAlgn="base">
              <a:spcBef>
                <a:spcPct val="20000"/>
              </a:spcBef>
              <a:spcAft>
                <a:spcPct val="0"/>
              </a:spcAft>
              <a:buFontTx/>
              <a:buChar char="–"/>
              <a:defRPr/>
            </a:pPr>
            <a:r>
              <a:rPr lang="en-US" sz="2000" kern="0" dirty="0" smtClean="0"/>
              <a:t>Videos</a:t>
            </a:r>
            <a:endParaRPr lang="en-US" sz="2000" kern="0" dirty="0"/>
          </a:p>
          <a:p>
            <a:pPr marL="742950" lvl="1" indent="-285750" fontAlgn="base">
              <a:spcBef>
                <a:spcPct val="20000"/>
              </a:spcBef>
              <a:spcAft>
                <a:spcPct val="0"/>
              </a:spcAft>
              <a:buFontTx/>
              <a:buChar char="–"/>
              <a:defRPr/>
            </a:pPr>
            <a:r>
              <a:rPr lang="en-US" sz="2000" kern="0" dirty="0" smtClean="0"/>
              <a:t>Lingo</a:t>
            </a:r>
          </a:p>
          <a:p>
            <a:pPr marL="742950" lvl="1" indent="-285750" fontAlgn="base">
              <a:spcBef>
                <a:spcPct val="20000"/>
              </a:spcBef>
              <a:spcAft>
                <a:spcPct val="0"/>
              </a:spcAft>
              <a:buFontTx/>
              <a:buChar char="–"/>
              <a:defRPr/>
            </a:pPr>
            <a:r>
              <a:rPr lang="en-US" sz="2000" kern="0" dirty="0" smtClean="0"/>
              <a:t>…</a:t>
            </a:r>
          </a:p>
        </p:txBody>
      </p:sp>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Generating sample files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316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TSRT, meet Shockwave</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ZDI submission arrives…</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Fuzzed file</a:t>
            </a:r>
          </a:p>
          <a:p>
            <a:pPr marL="742950" lvl="1" indent="-285750" fontAlgn="base">
              <a:spcBef>
                <a:spcPct val="20000"/>
              </a:spcBef>
              <a:spcAft>
                <a:spcPct val="0"/>
              </a:spcAft>
              <a:buFontTx/>
              <a:buChar char="–"/>
              <a:defRPr/>
            </a:pPr>
            <a:r>
              <a:rPr lang="en-US" sz="2400" kern="0" dirty="0" smtClean="0"/>
              <a:t>No file format documentation</a:t>
            </a:r>
          </a:p>
          <a:p>
            <a:pPr marL="742950" lvl="1" indent="-285750" fontAlgn="base">
              <a:spcBef>
                <a:spcPct val="20000"/>
              </a:spcBef>
              <a:spcAft>
                <a:spcPct val="0"/>
              </a:spcAft>
              <a:buFontTx/>
              <a:buChar char="–"/>
              <a:defRPr/>
            </a:pPr>
            <a:r>
              <a:rPr lang="en-US" sz="2400" kern="0" dirty="0" err="1" smtClean="0"/>
              <a:t>Backtrace</a:t>
            </a:r>
            <a:r>
              <a:rPr lang="en-US" sz="2400" kern="0" dirty="0" smtClean="0"/>
              <a:t> shows modules exporting by ordinal</a:t>
            </a:r>
          </a:p>
          <a:p>
            <a:pPr marL="1200150" lvl="2" indent="-285750" fontAlgn="base">
              <a:spcBef>
                <a:spcPct val="20000"/>
              </a:spcBef>
              <a:spcAft>
                <a:spcPct val="0"/>
              </a:spcAft>
              <a:buFontTx/>
              <a:buChar char="–"/>
              <a:defRPr/>
            </a:pPr>
            <a:r>
              <a:rPr lang="en-US" sz="2400" kern="0" dirty="0" smtClean="0"/>
              <a:t>iml32.dll (766 total)</a:t>
            </a:r>
          </a:p>
          <a:p>
            <a:pPr marL="1200150" lvl="2" indent="-285750" fontAlgn="base">
              <a:spcBef>
                <a:spcPct val="20000"/>
              </a:spcBef>
              <a:spcAft>
                <a:spcPct val="0"/>
              </a:spcAft>
              <a:buFontTx/>
              <a:buChar char="–"/>
              <a:defRPr/>
            </a:pPr>
            <a:r>
              <a:rPr lang="en-US" sz="2400" kern="0" dirty="0" smtClean="0"/>
              <a:t>dirapi.dll (368 total)</a:t>
            </a:r>
          </a:p>
          <a:p>
            <a:pPr marL="742950" lvl="1" indent="-285750" fontAlgn="base">
              <a:spcBef>
                <a:spcPct val="20000"/>
              </a:spcBef>
              <a:spcAft>
                <a:spcPct val="0"/>
              </a:spcAft>
              <a:buFontTx/>
              <a:buChar char="–"/>
              <a:defRPr/>
            </a:pPr>
            <a:endParaRPr lang="en-US" sz="2400" kern="0" dirty="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Our initial questions</a:t>
            </a:r>
          </a:p>
          <a:p>
            <a:pPr marL="742950" lvl="1" indent="-285750" fontAlgn="base">
              <a:spcBef>
                <a:spcPct val="20000"/>
              </a:spcBef>
              <a:spcAft>
                <a:spcPct val="0"/>
              </a:spcAft>
              <a:buFontTx/>
              <a:buChar char="–"/>
              <a:defRPr/>
            </a:pPr>
            <a:r>
              <a:rPr lang="en-US" sz="2400" kern="0" dirty="0" smtClean="0"/>
              <a:t>Is this exploitable?</a:t>
            </a:r>
          </a:p>
          <a:p>
            <a:pPr marL="742950" lvl="1" indent="-285750" fontAlgn="base">
              <a:spcBef>
                <a:spcPct val="20000"/>
              </a:spcBef>
              <a:spcAft>
                <a:spcPct val="0"/>
              </a:spcAft>
              <a:buFontTx/>
              <a:buChar char="–"/>
              <a:defRPr/>
            </a:pPr>
            <a:r>
              <a:rPr lang="en-US" sz="2400" kern="0" dirty="0" smtClean="0"/>
              <a:t>Is this a duplicate submission?</a:t>
            </a:r>
          </a:p>
          <a:p>
            <a:pPr marL="742950" lvl="1" indent="-285750" fontAlgn="base">
              <a:spcBef>
                <a:spcPct val="20000"/>
              </a:spcBef>
              <a:spcAft>
                <a:spcPct val="0"/>
              </a:spcAft>
              <a:buFontTx/>
              <a:buChar char="–"/>
              <a:defRPr/>
            </a:pPr>
            <a:r>
              <a:rPr kumimoji="0" lang="en-US" sz="2400" b="0" i="0" u="none" strike="noStrike" kern="0" cap="none" spc="0" normalizeH="0" baseline="0" noProof="0" dirty="0" smtClean="0">
                <a:ln>
                  <a:noFill/>
                </a:ln>
                <a:solidFill>
                  <a:schemeClr val="tx1"/>
                </a:solidFill>
                <a:effectLst/>
                <a:uLnTx/>
                <a:uFillTx/>
              </a:rPr>
              <a:t>Why does the bug occur? How?</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14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We already had an established fuzzing setup</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Physical and virtual machines</a:t>
            </a:r>
          </a:p>
          <a:p>
            <a:pPr marL="742950" lvl="1" indent="-285750" fontAlgn="base">
              <a:spcBef>
                <a:spcPct val="20000"/>
              </a:spcBef>
              <a:spcAft>
                <a:spcPct val="0"/>
              </a:spcAft>
              <a:buFontTx/>
              <a:buChar char="–"/>
              <a:defRPr/>
            </a:pPr>
            <a:r>
              <a:rPr lang="en-US" sz="2000" kern="0" dirty="0" smtClean="0"/>
              <a:t>Target process launched under </a:t>
            </a:r>
            <a:r>
              <a:rPr lang="en-US" sz="2000" kern="0" dirty="0" err="1" smtClean="0"/>
              <a:t>pydbg</a:t>
            </a:r>
            <a:endParaRPr lang="en-US" sz="2000" kern="0" dirty="0" smtClean="0"/>
          </a:p>
          <a:p>
            <a:pPr marL="742950" lvl="1" indent="-285750" fontAlgn="base">
              <a:spcBef>
                <a:spcPct val="20000"/>
              </a:spcBef>
              <a:spcAft>
                <a:spcPct val="0"/>
              </a:spcAft>
              <a:buFontTx/>
              <a:buChar char="–"/>
              <a:defRPr/>
            </a:pPr>
            <a:r>
              <a:rPr lang="en-US" sz="2000" kern="0" dirty="0" smtClean="0"/>
              <a:t>IRC bot receives crash information from </a:t>
            </a:r>
            <a:r>
              <a:rPr lang="en-US" sz="2000" kern="0" dirty="0" err="1" smtClean="0"/>
              <a:t>fuzzer</a:t>
            </a:r>
            <a:endParaRPr lang="en-US" sz="2000" kern="0" dirty="0" smtClean="0"/>
          </a:p>
          <a:p>
            <a:pPr marL="1200150" lvl="2" indent="-285750" fontAlgn="base">
              <a:spcBef>
                <a:spcPct val="20000"/>
              </a:spcBef>
              <a:spcAft>
                <a:spcPct val="0"/>
              </a:spcAft>
              <a:buFontTx/>
              <a:buChar char="–"/>
              <a:defRPr/>
            </a:pPr>
            <a:r>
              <a:rPr lang="en-US" sz="2000" kern="0" dirty="0" smtClean="0"/>
              <a:t>Bot also accepts commands</a:t>
            </a:r>
          </a:p>
          <a:p>
            <a:pPr marL="1657350" lvl="3" indent="-285750" fontAlgn="base">
              <a:spcBef>
                <a:spcPct val="20000"/>
              </a:spcBef>
              <a:spcAft>
                <a:spcPct val="0"/>
              </a:spcAft>
              <a:buFontTx/>
              <a:buChar char="–"/>
              <a:defRPr/>
            </a:pPr>
            <a:r>
              <a:rPr lang="en-US" sz="2000" kern="0" dirty="0" smtClean="0"/>
              <a:t>Switch target</a:t>
            </a:r>
          </a:p>
          <a:p>
            <a:pPr marL="1657350" lvl="3" indent="-285750" fontAlgn="base">
              <a:spcBef>
                <a:spcPct val="20000"/>
              </a:spcBef>
              <a:spcAft>
                <a:spcPct val="0"/>
              </a:spcAft>
              <a:buFontTx/>
              <a:buChar char="–"/>
              <a:defRPr/>
            </a:pPr>
            <a:r>
              <a:rPr lang="en-US" sz="2000" kern="0" dirty="0" smtClean="0"/>
              <a:t>Change values/methods</a:t>
            </a:r>
          </a:p>
          <a:p>
            <a:pPr marL="1657350" lvl="3" indent="-285750" fontAlgn="base">
              <a:spcBef>
                <a:spcPct val="20000"/>
              </a:spcBef>
              <a:spcAft>
                <a:spcPct val="0"/>
              </a:spcAft>
              <a:buFontTx/>
              <a:buChar char="–"/>
              <a:defRPr/>
            </a:pPr>
            <a:r>
              <a:rPr lang="en-US" sz="2000" kern="0" dirty="0" smtClean="0"/>
              <a:t>Add/remove machines</a:t>
            </a:r>
          </a:p>
          <a:p>
            <a:pPr marL="1657350" lvl="3" indent="-285750" fontAlgn="base">
              <a:spcBef>
                <a:spcPct val="20000"/>
              </a:spcBef>
              <a:spcAft>
                <a:spcPct val="0"/>
              </a:spcAft>
              <a:buFontTx/>
              <a:buChar char="–"/>
              <a:defRPr/>
            </a:pPr>
            <a:r>
              <a:rPr lang="en-US" sz="2000" kern="0" dirty="0" smtClean="0"/>
              <a:t>…</a:t>
            </a:r>
            <a:endParaRPr lang="en-US" sz="2000" kern="0" dirty="0"/>
          </a:p>
          <a:p>
            <a:pPr lvl="2" fontAlgn="base">
              <a:spcBef>
                <a:spcPct val="20000"/>
              </a:spcBef>
              <a:spcAft>
                <a:spcPct val="0"/>
              </a:spcAft>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Simple bit-flipping was surprisingly successful</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About 2500 crashes from the initial run</a:t>
            </a:r>
          </a:p>
        </p:txBody>
      </p:sp>
      <p:sp>
        <p:nvSpPr>
          <p:cNvPr id="4"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Fuzzing setup</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0551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Crowd sourcing vulnerability verification</a:t>
            </a:r>
          </a:p>
        </p:txBody>
      </p:sp>
      <p:sp>
        <p:nvSpPr>
          <p:cNvPr id="4" name="Rectangle 7"/>
          <p:cNvSpPr txBox="1">
            <a:spLocks noChangeArrowheads="1"/>
          </p:cNvSpPr>
          <p:nvPr/>
        </p:nvSpPr>
        <p:spPr>
          <a:xfrm>
            <a:off x="304800" y="1524000"/>
            <a:ext cx="88392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Right around this time we were about to go to Recon </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We had been toying with the idea of running a contest there</a:t>
            </a:r>
          </a:p>
          <a:p>
            <a:pPr marL="742950" lvl="1" indent="-285750" fontAlgn="base">
              <a:spcBef>
                <a:spcPct val="20000"/>
              </a:spcBef>
              <a:spcAft>
                <a:spcPct val="0"/>
              </a:spcAft>
              <a:buFontTx/>
              <a:buChar char="–"/>
              <a:defRPr/>
            </a:pPr>
            <a:r>
              <a:rPr lang="en-US" sz="2000" kern="0" dirty="0" smtClean="0"/>
              <a:t>We decided it would be interesting to crowd source </a:t>
            </a:r>
            <a:r>
              <a:rPr lang="en-US" sz="2000" kern="0" dirty="0" err="1" smtClean="0"/>
              <a:t>vuln</a:t>
            </a:r>
            <a:r>
              <a:rPr lang="en-US" sz="2000" kern="0" dirty="0" smtClean="0"/>
              <a:t> analysis</a:t>
            </a:r>
          </a:p>
          <a:p>
            <a:pPr lvl="2" fontAlgn="base">
              <a:spcBef>
                <a:spcPct val="20000"/>
              </a:spcBef>
              <a:spcAft>
                <a:spcPct val="0"/>
              </a:spcAft>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We selected 10 of our Shockwave bugs</a:t>
            </a:r>
          </a:p>
          <a:p>
            <a:pPr marL="742950" lvl="1" indent="-285750" fontAlgn="base">
              <a:spcBef>
                <a:spcPct val="20000"/>
              </a:spcBef>
              <a:spcAft>
                <a:spcPct val="0"/>
              </a:spcAft>
              <a:buFontTx/>
              <a:buChar char="–"/>
              <a:defRPr/>
            </a:pPr>
            <a:r>
              <a:rPr lang="en-US" sz="2000" kern="0" dirty="0" smtClean="0"/>
              <a:t>… and gave them out to the conference goers</a:t>
            </a:r>
          </a:p>
          <a:p>
            <a:pPr marL="742950" lvl="1" indent="-285750" fontAlgn="base">
              <a:spcBef>
                <a:spcPct val="20000"/>
              </a:spcBef>
              <a:spcAft>
                <a:spcPct val="0"/>
              </a:spcAft>
              <a:buFontTx/>
              <a:buChar char="–"/>
              <a:defRPr/>
            </a:pPr>
            <a:r>
              <a:rPr lang="en-US" sz="2000" kern="0" dirty="0" smtClean="0"/>
              <a:t>Those who proved exploitability first were awarded $2500 USD</a:t>
            </a:r>
          </a:p>
          <a:p>
            <a:pPr marL="1200150" lvl="2" indent="-285750" fontAlgn="base">
              <a:spcBef>
                <a:spcPct val="20000"/>
              </a:spcBef>
              <a:spcAft>
                <a:spcPct val="0"/>
              </a:spcAft>
              <a:buFontTx/>
              <a:buChar char="–"/>
              <a:defRPr/>
            </a:pPr>
            <a:endParaRPr lang="en-US" sz="2000" kern="0" dirty="0" smtClean="0"/>
          </a:p>
          <a:p>
            <a:pPr marL="346075" lvl="1" indent="-285750" fontAlgn="base">
              <a:spcBef>
                <a:spcPct val="20000"/>
              </a:spcBef>
              <a:spcAft>
                <a:spcPct val="0"/>
              </a:spcAft>
              <a:buFontTx/>
              <a:buChar char="–"/>
              <a:defRPr/>
            </a:pPr>
            <a:r>
              <a:rPr lang="en-US" sz="1600" kern="0" dirty="0" smtClean="0">
                <a:hlinkClick r:id="rId3"/>
              </a:rPr>
              <a:t>TPTI-10-12</a:t>
            </a:r>
            <a:r>
              <a:rPr lang="en-US" sz="1200" kern="0" dirty="0" smtClean="0"/>
              <a:t> - </a:t>
            </a:r>
            <a:r>
              <a:rPr lang="en-US" sz="1200" dirty="0" smtClean="0"/>
              <a:t>Adobe Shockwave </a:t>
            </a:r>
            <a:r>
              <a:rPr lang="en-US" sz="1200" dirty="0" err="1" smtClean="0"/>
              <a:t>TextXtra</a:t>
            </a:r>
            <a:r>
              <a:rPr lang="en-US" sz="1200" dirty="0" smtClean="0"/>
              <a:t> Allocator Integer Overflow Remote Code Execution Vulnerability</a:t>
            </a:r>
          </a:p>
          <a:p>
            <a:pPr marL="346075" lvl="1" indent="-285750" fontAlgn="base">
              <a:spcBef>
                <a:spcPct val="20000"/>
              </a:spcBef>
              <a:spcAft>
                <a:spcPct val="0"/>
              </a:spcAft>
              <a:buFontTx/>
              <a:buChar char="–"/>
              <a:defRPr/>
            </a:pPr>
            <a:r>
              <a:rPr lang="en-US" sz="1600" kern="0" dirty="0" smtClean="0">
                <a:hlinkClick r:id="rId4"/>
              </a:rPr>
              <a:t>TPTI-10-11</a:t>
            </a:r>
            <a:r>
              <a:rPr lang="en-US" sz="1200" kern="0" dirty="0" smtClean="0"/>
              <a:t> - </a:t>
            </a:r>
            <a:r>
              <a:rPr lang="en-US" sz="1200" dirty="0" smtClean="0"/>
              <a:t>Adobe Shockwave </a:t>
            </a:r>
            <a:r>
              <a:rPr lang="en-US" sz="1200" dirty="0" err="1" smtClean="0"/>
              <a:t>tSAC</a:t>
            </a:r>
            <a:r>
              <a:rPr lang="en-US" sz="1200" dirty="0" smtClean="0"/>
              <a:t> Chunk Pointer Offset Memory Corruption Remote Code Execution Vulnerability</a:t>
            </a:r>
          </a:p>
          <a:p>
            <a:pPr marL="346075" lvl="1" indent="-285750" fontAlgn="base">
              <a:spcBef>
                <a:spcPct val="20000"/>
              </a:spcBef>
              <a:spcAft>
                <a:spcPct val="0"/>
              </a:spcAft>
              <a:buFontTx/>
              <a:buChar char="–"/>
              <a:defRPr/>
            </a:pPr>
            <a:r>
              <a:rPr lang="en-US" sz="1600" dirty="0" smtClean="0">
                <a:hlinkClick r:id="rId5"/>
              </a:rPr>
              <a:t>TPTI-10-10</a:t>
            </a:r>
            <a:r>
              <a:rPr lang="en-US" sz="1200" dirty="0" smtClean="0"/>
              <a:t> - Adobe Shockwave </a:t>
            </a:r>
            <a:r>
              <a:rPr lang="en-US" sz="1200" dirty="0" err="1" smtClean="0"/>
              <a:t>tSAC</a:t>
            </a:r>
            <a:r>
              <a:rPr lang="en-US" sz="1200" dirty="0" smtClean="0"/>
              <a:t> Chunk Invalid Seek Memory Corruption Remote Code Execution Vulnerability</a:t>
            </a:r>
          </a:p>
          <a:p>
            <a:pPr marL="346075" lvl="1" indent="-285750" fontAlgn="base">
              <a:spcBef>
                <a:spcPct val="20000"/>
              </a:spcBef>
              <a:spcAft>
                <a:spcPct val="0"/>
              </a:spcAft>
              <a:buFontTx/>
              <a:buChar char="–"/>
              <a:defRPr/>
            </a:pPr>
            <a:r>
              <a:rPr lang="en-US" sz="1600" dirty="0" smtClean="0">
                <a:hlinkClick r:id="rId6"/>
              </a:rPr>
              <a:t>TPTI-10-09</a:t>
            </a:r>
            <a:r>
              <a:rPr lang="en-US" sz="1200" dirty="0" smtClean="0"/>
              <a:t> - Adobe Shockwave CSWV Chunk Memory Corruption Remote Code Execution Vulnerability</a:t>
            </a:r>
          </a:p>
          <a:p>
            <a:pPr marL="742950" lvl="1" indent="-285750" fontAlgn="base">
              <a:spcBef>
                <a:spcPct val="20000"/>
              </a:spcBef>
              <a:spcAft>
                <a:spcPct val="0"/>
              </a:spcAft>
              <a:buFontTx/>
              <a:buChar char="–"/>
              <a:defRPr/>
            </a:pPr>
            <a:endParaRPr lang="en-US" sz="1200" kern="0" dirty="0" smtClean="0"/>
          </a:p>
        </p:txBody>
      </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717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a:xfrm>
            <a:off x="304800" y="1524000"/>
            <a:ext cx="88392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While we were at Recon we improved our </a:t>
            </a:r>
            <a:r>
              <a:rPr lang="en-US" sz="2400" b="1" kern="0" dirty="0" err="1" smtClean="0">
                <a:solidFill>
                  <a:srgbClr val="00539B"/>
                </a:solidFill>
              </a:rPr>
              <a:t>fuzzer</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We modified it to be RIFF chunk aware</a:t>
            </a:r>
          </a:p>
          <a:p>
            <a:pPr marL="1200150" lvl="2" indent="-285750" fontAlgn="base">
              <a:spcBef>
                <a:spcPct val="20000"/>
              </a:spcBef>
              <a:spcAft>
                <a:spcPct val="0"/>
              </a:spcAft>
              <a:buFontTx/>
              <a:buChar char="–"/>
              <a:defRPr/>
            </a:pPr>
            <a:r>
              <a:rPr lang="en-US" sz="2000" kern="0" dirty="0" smtClean="0"/>
              <a:t>Fuzzing chunk sizes, substructure counts, and so on</a:t>
            </a:r>
          </a:p>
          <a:p>
            <a:pPr lvl="2" fontAlgn="base">
              <a:spcBef>
                <a:spcPct val="20000"/>
              </a:spcBef>
              <a:spcAft>
                <a:spcPct val="0"/>
              </a:spcAft>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When we returned to TX we had many more crashes</a:t>
            </a:r>
          </a:p>
          <a:p>
            <a:pPr marL="742950" lvl="1" indent="-285750" fontAlgn="base">
              <a:spcBef>
                <a:spcPct val="20000"/>
              </a:spcBef>
              <a:spcAft>
                <a:spcPct val="0"/>
              </a:spcAft>
              <a:buFontTx/>
              <a:buChar char="–"/>
              <a:defRPr/>
            </a:pPr>
            <a:r>
              <a:rPr lang="en-US" sz="2000" kern="0" dirty="0" smtClean="0"/>
              <a:t>Around 4000 new crashes or so</a:t>
            </a:r>
          </a:p>
          <a:p>
            <a:pPr marL="742950" lvl="1" indent="-285750" fontAlgn="base">
              <a:spcBef>
                <a:spcPct val="20000"/>
              </a:spcBef>
              <a:spcAft>
                <a:spcPct val="0"/>
              </a:spcAft>
              <a:buFontTx/>
              <a:buChar char="–"/>
              <a:defRPr/>
            </a:pPr>
            <a:r>
              <a:rPr lang="en-US" sz="2000" kern="0" dirty="0" smtClean="0"/>
              <a:t>We decided to improve our crash binning to keep up</a:t>
            </a:r>
          </a:p>
          <a:p>
            <a:pPr marL="742950" lvl="1" indent="-285750" fontAlgn="base">
              <a:spcBef>
                <a:spcPct val="20000"/>
              </a:spcBef>
              <a:spcAft>
                <a:spcPct val="0"/>
              </a:spcAft>
              <a:buFontTx/>
              <a:buChar char="–"/>
              <a:defRPr/>
            </a:pPr>
            <a:endParaRPr lang="en-US" sz="1200" kern="0" dirty="0" smtClean="0"/>
          </a:p>
        </p:txBody>
      </p:sp>
      <p:sp>
        <p:nvSpPr>
          <p:cNvPr id="4"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Efficiency++</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476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Crash binning</a:t>
            </a:r>
          </a:p>
        </p:txBody>
      </p:sp>
      <p:sp>
        <p:nvSpPr>
          <p:cNvPr id="4" name="Rectangle 7"/>
          <p:cNvSpPr txBox="1">
            <a:spLocks noChangeArrowheads="1"/>
          </p:cNvSpPr>
          <p:nvPr/>
        </p:nvSpPr>
        <p:spPr>
          <a:xfrm>
            <a:off x="304800" y="1524000"/>
            <a:ext cx="88392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The purpose of binning is to determine uniqueness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Violation type (read/write/execute)</a:t>
            </a:r>
          </a:p>
          <a:p>
            <a:pPr marL="742950" lvl="1" indent="-285750" fontAlgn="base">
              <a:spcBef>
                <a:spcPct val="20000"/>
              </a:spcBef>
              <a:spcAft>
                <a:spcPct val="0"/>
              </a:spcAft>
              <a:buFontTx/>
              <a:buChar char="–"/>
              <a:defRPr/>
            </a:pPr>
            <a:r>
              <a:rPr lang="en-US" sz="2000" kern="0" dirty="0" smtClean="0"/>
              <a:t>Faulting address (module)</a:t>
            </a:r>
          </a:p>
          <a:p>
            <a:pPr marL="742950" lvl="1" indent="-285750" fontAlgn="base">
              <a:spcBef>
                <a:spcPct val="20000"/>
              </a:spcBef>
              <a:spcAft>
                <a:spcPct val="0"/>
              </a:spcAft>
              <a:buFontTx/>
              <a:buChar char="–"/>
              <a:defRPr/>
            </a:pPr>
            <a:r>
              <a:rPr lang="en-US" sz="2000" kern="0" dirty="0" smtClean="0"/>
              <a:t>Faulting instruction and surrounding disassembly</a:t>
            </a:r>
          </a:p>
          <a:p>
            <a:pPr marL="742950" lvl="1" indent="-285750" fontAlgn="base">
              <a:spcBef>
                <a:spcPct val="20000"/>
              </a:spcBef>
              <a:spcAft>
                <a:spcPct val="0"/>
              </a:spcAft>
              <a:buFontTx/>
              <a:buChar char="–"/>
              <a:defRPr/>
            </a:pPr>
            <a:r>
              <a:rPr lang="en-US" sz="2000" kern="0" dirty="0" smtClean="0"/>
              <a:t>Hex dump of relevant file data</a:t>
            </a:r>
          </a:p>
          <a:p>
            <a:pPr marL="742950" lvl="1" indent="-285750" fontAlgn="base">
              <a:spcBef>
                <a:spcPct val="20000"/>
              </a:spcBef>
              <a:spcAft>
                <a:spcPct val="0"/>
              </a:spcAft>
              <a:buFontTx/>
              <a:buChar char="–"/>
              <a:defRPr/>
            </a:pPr>
            <a:r>
              <a:rPr lang="en-US" sz="2000" kern="0" dirty="0" smtClean="0"/>
              <a:t>Call stack</a:t>
            </a:r>
          </a:p>
          <a:p>
            <a:pPr lvl="2" fontAlgn="base">
              <a:spcBef>
                <a:spcPct val="20000"/>
              </a:spcBef>
              <a:spcAft>
                <a:spcPct val="0"/>
              </a:spcAft>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Utilizing chunk knowledge to bin</a:t>
            </a:r>
          </a:p>
          <a:p>
            <a:pPr marL="742950" lvl="1" indent="-285750" fontAlgn="base">
              <a:spcBef>
                <a:spcPct val="20000"/>
              </a:spcBef>
              <a:spcAft>
                <a:spcPct val="0"/>
              </a:spcAft>
              <a:buFontTx/>
              <a:buChar char="–"/>
              <a:defRPr/>
            </a:pPr>
            <a:r>
              <a:rPr lang="en-US" sz="2000" kern="0" dirty="0" smtClean="0"/>
              <a:t>One of the best characteristics to determine uniqueness was the chunk our fuzzed data was within</a:t>
            </a:r>
          </a:p>
          <a:p>
            <a:pPr marL="742950" lvl="1" indent="-285750" fontAlgn="base">
              <a:spcBef>
                <a:spcPct val="20000"/>
              </a:spcBef>
              <a:spcAft>
                <a:spcPct val="0"/>
              </a:spcAft>
              <a:buFontTx/>
              <a:buChar char="–"/>
              <a:defRPr/>
            </a:pPr>
            <a:endParaRPr lang="en-US" sz="1200" kern="0"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384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Injection + Fuzzing = Winning</a:t>
            </a:r>
          </a:p>
        </p:txBody>
      </p:sp>
      <p:sp>
        <p:nvSpPr>
          <p:cNvPr id="4" name="Rectangle 7"/>
          <p:cNvSpPr txBox="1">
            <a:spLocks noChangeArrowheads="1"/>
          </p:cNvSpPr>
          <p:nvPr/>
        </p:nvSpPr>
        <p:spPr>
          <a:xfrm>
            <a:off x="304800" y="1524000"/>
            <a:ext cx="88392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Memory layout assumptions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We’re within a browser thus we can influence lower memory ranges</a:t>
            </a:r>
          </a:p>
          <a:p>
            <a:pPr marL="742950" lvl="1" indent="-285750" fontAlgn="base">
              <a:spcBef>
                <a:spcPct val="20000"/>
              </a:spcBef>
              <a:spcAft>
                <a:spcPct val="0"/>
              </a:spcAft>
              <a:buFontTx/>
              <a:buChar char="–"/>
              <a:defRPr/>
            </a:pPr>
            <a:r>
              <a:rPr lang="en-US" sz="2000" kern="0" dirty="0" smtClean="0"/>
              <a:t>If the crash is attempting a read of these addresses, a heap spray may allow us to populate that memory</a:t>
            </a:r>
          </a:p>
          <a:p>
            <a:pPr lvl="2" fontAlgn="base">
              <a:spcBef>
                <a:spcPct val="20000"/>
              </a:spcBef>
              <a:spcAft>
                <a:spcPct val="0"/>
              </a:spcAft>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We can use injection to “simulate” a heap spray</a:t>
            </a:r>
          </a:p>
          <a:p>
            <a:pPr marL="742950" lvl="1" indent="-285750" fontAlgn="base">
              <a:spcBef>
                <a:spcPct val="20000"/>
              </a:spcBef>
              <a:spcAft>
                <a:spcPct val="0"/>
              </a:spcAft>
              <a:buFontTx/>
              <a:buChar char="–"/>
              <a:defRPr/>
            </a:pPr>
            <a:r>
              <a:rPr lang="en-US" sz="2000" kern="0" dirty="0" smtClean="0"/>
              <a:t>By hooking </a:t>
            </a:r>
            <a:r>
              <a:rPr lang="en-US" sz="2000" b="1" kern="0" dirty="0" err="1" smtClean="0"/>
              <a:t>ntdll!KiUserExceptionDispatcher</a:t>
            </a:r>
            <a:endParaRPr lang="en-US" sz="2000" b="1" kern="0" dirty="0" smtClean="0"/>
          </a:p>
          <a:p>
            <a:pPr marL="1200150" lvl="2" indent="-285750" fontAlgn="base">
              <a:spcBef>
                <a:spcPct val="20000"/>
              </a:spcBef>
              <a:spcAft>
                <a:spcPct val="0"/>
              </a:spcAft>
              <a:buFontTx/>
              <a:buChar char="–"/>
              <a:defRPr/>
            </a:pPr>
            <a:r>
              <a:rPr lang="en-US" sz="2000" kern="0" dirty="0" smtClean="0"/>
              <a:t>Rewriting access violations as they happen</a:t>
            </a:r>
          </a:p>
          <a:p>
            <a:pPr marL="1200150" lvl="2" indent="-285750" fontAlgn="base">
              <a:spcBef>
                <a:spcPct val="20000"/>
              </a:spcBef>
              <a:spcAft>
                <a:spcPct val="0"/>
              </a:spcAft>
              <a:buFontTx/>
              <a:buChar char="–"/>
              <a:defRPr/>
            </a:pPr>
            <a:r>
              <a:rPr lang="en-US" sz="2000" kern="0" dirty="0" smtClean="0"/>
              <a:t>Allocating memory on-demand</a:t>
            </a:r>
          </a:p>
          <a:p>
            <a:pPr marL="742950" lvl="1" indent="-285750" fontAlgn="base">
              <a:spcBef>
                <a:spcPct val="20000"/>
              </a:spcBef>
              <a:spcAft>
                <a:spcPct val="0"/>
              </a:spcAft>
              <a:buFontTx/>
              <a:buChar char="–"/>
              <a:defRPr/>
            </a:pPr>
            <a:endParaRPr lang="en-US" sz="1200" kern="0" dirty="0" smtClean="0"/>
          </a:p>
        </p:txBody>
      </p:sp>
    </p:spTree>
    <p:extLst>
      <p:ext uri="{BB962C8B-B14F-4D97-AF65-F5344CB8AC3E}">
        <p14:creationId xmlns:p14="http://schemas.microsoft.com/office/powerpoint/2010/main" val="20724185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Injection + Fuzzing = Winning (cont.)</a:t>
            </a:r>
          </a:p>
        </p:txBody>
      </p:sp>
      <p:sp>
        <p:nvSpPr>
          <p:cNvPr id="5" name="TextBox 4"/>
          <p:cNvSpPr txBox="1"/>
          <p:nvPr/>
        </p:nvSpPr>
        <p:spPr>
          <a:xfrm>
            <a:off x="392270" y="2169212"/>
            <a:ext cx="10739561" cy="1815882"/>
          </a:xfrm>
          <a:prstGeom prst="rect">
            <a:avLst/>
          </a:prstGeom>
          <a:noFill/>
        </p:spPr>
        <p:txBody>
          <a:bodyPr wrap="square" rtlCol="0">
            <a:spAutoFit/>
          </a:bodyPr>
          <a:lstStyle/>
          <a:p>
            <a:r>
              <a:rPr lang="en-US" sz="1400" b="1" dirty="0" err="1">
                <a:latin typeface="Courier New" pitchFamily="49" charset="0"/>
                <a:cs typeface="Courier New" pitchFamily="49" charset="0"/>
              </a:rPr>
              <a:t>typedef</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struct</a:t>
            </a:r>
            <a:r>
              <a:rPr lang="en-US" sz="1400" b="1" dirty="0">
                <a:latin typeface="Courier New" pitchFamily="49" charset="0"/>
                <a:cs typeface="Courier New" pitchFamily="49" charset="0"/>
              </a:rPr>
              <a:t> _EXCEPTION_RECORD { </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DWORD </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ExceptionCode</a:t>
            </a:r>
            <a:r>
              <a:rPr lang="en-US" sz="1400" b="1" dirty="0">
                <a:latin typeface="Courier New" pitchFamily="49" charset="0"/>
                <a:cs typeface="Courier New" pitchFamily="49" charset="0"/>
              </a:rPr>
              <a:t>; </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DWORD </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ExceptionFlags</a:t>
            </a:r>
            <a:r>
              <a:rPr lang="en-US" sz="1400" b="1" dirty="0">
                <a:latin typeface="Courier New" pitchFamily="49" charset="0"/>
                <a:cs typeface="Courier New" pitchFamily="49" charset="0"/>
              </a:rPr>
              <a:t>; </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struct</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_EXCEPTION_RECORD *</a:t>
            </a:r>
            <a:r>
              <a:rPr lang="en-US" sz="1400" b="1" dirty="0" err="1">
                <a:latin typeface="Courier New" pitchFamily="49" charset="0"/>
                <a:cs typeface="Courier New" pitchFamily="49" charset="0"/>
              </a:rPr>
              <a:t>ExceptionRecord</a:t>
            </a:r>
            <a:r>
              <a:rPr lang="en-US" sz="1400" b="1" dirty="0">
                <a:latin typeface="Courier New" pitchFamily="49" charset="0"/>
                <a:cs typeface="Courier New" pitchFamily="49" charset="0"/>
              </a:rPr>
              <a:t>; </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PVOID </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ExceptionAddress</a:t>
            </a:r>
            <a:r>
              <a:rPr lang="en-US" sz="1400" b="1" dirty="0">
                <a:latin typeface="Courier New" pitchFamily="49" charset="0"/>
                <a:cs typeface="Courier New" pitchFamily="49" charset="0"/>
              </a:rPr>
              <a:t>; </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DWORD </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NumberParameters</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ULONG_PTR </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ExceptionInformation</a:t>
            </a:r>
            <a:r>
              <a:rPr lang="en-US" sz="1400" b="1" dirty="0">
                <a:latin typeface="Courier New" pitchFamily="49" charset="0"/>
                <a:cs typeface="Courier New" pitchFamily="49" charset="0"/>
              </a:rPr>
              <a:t>[EXCEPTION_MAXIMUM_PARAMETERS]; </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EXCEPTION_RECORD, *PEXCEPTION_RECORD; </a:t>
            </a:r>
          </a:p>
        </p:txBody>
      </p:sp>
      <p:sp>
        <p:nvSpPr>
          <p:cNvPr id="6" name="Rectangle 7"/>
          <p:cNvSpPr txBox="1">
            <a:spLocks noChangeArrowheads="1"/>
          </p:cNvSpPr>
          <p:nvPr/>
        </p:nvSpPr>
        <p:spPr>
          <a:xfrm>
            <a:off x="304800" y="1524000"/>
            <a:ext cx="88392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From MSDN:</a:t>
            </a:r>
          </a:p>
          <a:p>
            <a:pPr marL="342900" lvl="0" indent="-342900" fontAlgn="base">
              <a:spcBef>
                <a:spcPct val="20000"/>
              </a:spcBef>
              <a:spcAft>
                <a:spcPct val="0"/>
              </a:spcAft>
              <a:buFontTx/>
              <a:buChar char="•"/>
              <a:defRPr/>
            </a:pPr>
            <a:endParaRPr lang="en-US" sz="2400" b="1" kern="0" dirty="0">
              <a:solidFill>
                <a:srgbClr val="00539B"/>
              </a:solidFill>
            </a:endParaRPr>
          </a:p>
          <a:p>
            <a:pPr marL="342900" lvl="0" indent="-342900" fontAlgn="base">
              <a:spcBef>
                <a:spcPct val="20000"/>
              </a:spcBef>
              <a:spcAft>
                <a:spcPct val="0"/>
              </a:spcAft>
              <a:buFontTx/>
              <a:buChar char="•"/>
              <a:defRPr/>
            </a:pPr>
            <a:endParaRPr lang="en-US" sz="2400" b="1" kern="0" dirty="0" smtClean="0">
              <a:solidFill>
                <a:srgbClr val="00539B"/>
              </a:solidFill>
            </a:endParaRPr>
          </a:p>
          <a:p>
            <a:pPr marL="342900" lvl="0" indent="-342900" fontAlgn="base">
              <a:spcBef>
                <a:spcPct val="20000"/>
              </a:spcBef>
              <a:spcAft>
                <a:spcPct val="0"/>
              </a:spcAft>
              <a:buFontTx/>
              <a:buChar char="•"/>
              <a:defRPr/>
            </a:pPr>
            <a:endParaRPr lang="en-US" sz="2400" b="1" kern="0" dirty="0">
              <a:solidFill>
                <a:srgbClr val="00539B"/>
              </a:solidFill>
            </a:endParaRPr>
          </a:p>
          <a:p>
            <a:pPr marL="342900" lvl="0" indent="-342900" fontAlgn="base">
              <a:spcBef>
                <a:spcPct val="20000"/>
              </a:spcBef>
              <a:spcAft>
                <a:spcPct val="0"/>
              </a:spcAft>
              <a:buFontTx/>
              <a:buChar char="•"/>
              <a:defRPr/>
            </a:pPr>
            <a:endParaRPr lang="en-US" sz="2400" b="1" kern="0" dirty="0" smtClean="0">
              <a:solidFill>
                <a:srgbClr val="00539B"/>
              </a:solidFill>
            </a:endParaRPr>
          </a:p>
          <a:p>
            <a:pPr marL="342900" lvl="0" indent="-342900" fontAlgn="base">
              <a:spcBef>
                <a:spcPct val="20000"/>
              </a:spcBef>
              <a:spcAft>
                <a:spcPct val="0"/>
              </a:spcAft>
              <a:buFontTx/>
              <a:buChar char="•"/>
              <a:defRPr/>
            </a:pPr>
            <a:endParaRPr lang="en-US" sz="2400" b="1" kern="0" dirty="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If the attempted read address is within our </a:t>
            </a:r>
            <a:r>
              <a:rPr lang="en-US" sz="2400" b="1" kern="0" dirty="0">
                <a:solidFill>
                  <a:srgbClr val="00539B"/>
                </a:solidFill>
              </a:rPr>
              <a:t>range…</a:t>
            </a:r>
          </a:p>
          <a:p>
            <a:pPr marL="742950" lvl="1" indent="-285750" fontAlgn="base">
              <a:spcBef>
                <a:spcPct val="20000"/>
              </a:spcBef>
              <a:spcAft>
                <a:spcPct val="0"/>
              </a:spcAft>
              <a:buFontTx/>
              <a:buChar char="–"/>
              <a:defRPr/>
            </a:pPr>
            <a:r>
              <a:rPr lang="en-US" sz="2000" kern="0" dirty="0" smtClean="0"/>
              <a:t>We inject a call to </a:t>
            </a:r>
            <a:r>
              <a:rPr lang="en-US" sz="2000" kern="0" dirty="0" err="1" smtClean="0"/>
              <a:t>VirtualAlloc</a:t>
            </a:r>
            <a:r>
              <a:rPr lang="en-US" sz="2000" kern="0" dirty="0" smtClean="0"/>
              <a:t> and then inline </a:t>
            </a:r>
            <a:r>
              <a:rPr lang="en-US" sz="2000" kern="0" dirty="0" err="1" smtClean="0"/>
              <a:t>memset</a:t>
            </a:r>
            <a:r>
              <a:rPr lang="en-US" sz="2000" kern="0" dirty="0" smtClean="0"/>
              <a:t> the buffer</a:t>
            </a:r>
          </a:p>
          <a:p>
            <a:pPr marL="742950" lvl="1" indent="-285750" fontAlgn="base">
              <a:spcBef>
                <a:spcPct val="20000"/>
              </a:spcBef>
              <a:spcAft>
                <a:spcPct val="0"/>
              </a:spcAft>
              <a:buFontTx/>
              <a:buChar char="–"/>
              <a:defRPr/>
            </a:pPr>
            <a:r>
              <a:rPr lang="en-US" sz="2000" kern="0" dirty="0" smtClean="0"/>
              <a:t>Then we return execution to the process as if nothing happened</a:t>
            </a:r>
          </a:p>
          <a:p>
            <a:pPr marL="742950" lvl="1" indent="-285750" fontAlgn="base">
              <a:spcBef>
                <a:spcPct val="20000"/>
              </a:spcBef>
              <a:spcAft>
                <a:spcPct val="0"/>
              </a:spcAft>
              <a:buFontTx/>
              <a:buChar char="–"/>
              <a:defRPr/>
            </a:pPr>
            <a:r>
              <a:rPr lang="en-US" sz="2000" kern="0" dirty="0" smtClean="0"/>
              <a:t>This has turned quite a few read violations into writes</a:t>
            </a:r>
          </a:p>
          <a:p>
            <a:pPr marL="1200150" lvl="2" indent="-285750" fontAlgn="base">
              <a:spcBef>
                <a:spcPct val="20000"/>
              </a:spcBef>
              <a:spcAft>
                <a:spcPct val="0"/>
              </a:spcAft>
              <a:buFontTx/>
              <a:buChar char="–"/>
              <a:defRPr/>
            </a:pPr>
            <a:r>
              <a:rPr lang="en-US" sz="2000" kern="0" dirty="0" smtClean="0"/>
              <a:t>Which are indicative of exploitable vulnerabilities</a:t>
            </a:r>
            <a:endParaRPr lang="en-US" sz="2000" kern="0" dirty="0"/>
          </a:p>
          <a:p>
            <a:pPr marL="342900" lvl="0" indent="-342900" fontAlgn="base">
              <a:spcBef>
                <a:spcPct val="20000"/>
              </a:spcBef>
              <a:spcAft>
                <a:spcPct val="0"/>
              </a:spcAft>
              <a:buFontTx/>
              <a:buChar char="•"/>
              <a:defRPr/>
            </a:pPr>
            <a:endParaRPr lang="en-US" sz="2400" b="1" kern="0" dirty="0" smtClean="0">
              <a:solidFill>
                <a:srgbClr val="00539B"/>
              </a:solidFill>
            </a:endParaRPr>
          </a:p>
          <a:p>
            <a:pPr marL="342900" lvl="0" indent="-342900" fontAlgn="base">
              <a:spcBef>
                <a:spcPct val="20000"/>
              </a:spcBef>
              <a:spcAft>
                <a:spcPct val="0"/>
              </a:spcAft>
              <a:buFontTx/>
              <a:buChar char="•"/>
              <a:defRPr/>
            </a:pPr>
            <a:endParaRPr lang="en-US" sz="2400" b="1" kern="0" dirty="0">
              <a:solidFill>
                <a:srgbClr val="00539B"/>
              </a:solidFill>
            </a:endParaRPr>
          </a:p>
        </p:txBody>
      </p:sp>
    </p:spTree>
    <p:extLst>
      <p:ext uri="{BB962C8B-B14F-4D97-AF65-F5344CB8AC3E}">
        <p14:creationId xmlns:p14="http://schemas.microsoft.com/office/powerpoint/2010/main" val="3358253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a:xfrm>
            <a:off x="304800" y="1524000"/>
            <a:ext cx="88392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Tested on ntdll.dll version 5.1.2600.5755</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a:t>We inject at 0x7C90E48A, base </a:t>
            </a:r>
            <a:r>
              <a:rPr lang="en-US" sz="2000" kern="0" dirty="0" smtClean="0"/>
              <a:t>0x7C901000</a:t>
            </a:r>
            <a:endParaRPr lang="en-US" sz="2000" kern="0" dirty="0"/>
          </a:p>
          <a:p>
            <a:pPr marL="342900" lvl="0" indent="-342900" fontAlgn="base">
              <a:spcBef>
                <a:spcPct val="20000"/>
              </a:spcBef>
              <a:spcAft>
                <a:spcPct val="0"/>
              </a:spcAft>
              <a:buFontTx/>
              <a:buChar char="•"/>
              <a:defRPr/>
            </a:pPr>
            <a:endParaRPr lang="en-US" sz="2400" b="1" kern="0" dirty="0" smtClean="0">
              <a:solidFill>
                <a:srgbClr val="00539B"/>
              </a:solidFill>
            </a:endParaRPr>
          </a:p>
          <a:p>
            <a:pPr marL="342900" lvl="0" indent="-342900" fontAlgn="base">
              <a:spcBef>
                <a:spcPct val="20000"/>
              </a:spcBef>
              <a:spcAft>
                <a:spcPct val="0"/>
              </a:spcAft>
              <a:buFontTx/>
              <a:buChar char="•"/>
              <a:defRPr/>
            </a:pPr>
            <a:endParaRPr lang="en-US" sz="2400" b="1" kern="0" dirty="0">
              <a:solidFill>
                <a:srgbClr val="00539B"/>
              </a:solidFill>
            </a:endParaRPr>
          </a:p>
          <a:p>
            <a:pPr marL="342900" lvl="0" indent="-342900" fontAlgn="base">
              <a:spcBef>
                <a:spcPct val="20000"/>
              </a:spcBef>
              <a:spcAft>
                <a:spcPct val="0"/>
              </a:spcAft>
              <a:buFontTx/>
              <a:buChar char="•"/>
              <a:defRPr/>
            </a:pPr>
            <a:endParaRPr lang="en-US" sz="2400" b="1" kern="0" dirty="0" smtClean="0">
              <a:solidFill>
                <a:srgbClr val="00539B"/>
              </a:solidFill>
            </a:endParaRPr>
          </a:p>
        </p:txBody>
      </p:sp>
      <p:pic>
        <p:nvPicPr>
          <p:cNvPr id="2050" name="Picture 2" descr="C:\Users\aaron\Documents\Research\Presentations\CanSecWest 2011\img\KiUserExceptionDispatch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669" y="2442628"/>
            <a:ext cx="5173462" cy="42082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Injection + Fuzzing = Winning (cont.)</a:t>
            </a:r>
          </a:p>
        </p:txBody>
      </p:sp>
    </p:spTree>
    <p:extLst>
      <p:ext uri="{BB962C8B-B14F-4D97-AF65-F5344CB8AC3E}">
        <p14:creationId xmlns:p14="http://schemas.microsoft.com/office/powerpoint/2010/main" val="2333458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a:xfrm>
            <a:off x="304800" y="1524000"/>
            <a:ext cx="88392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If we decided to call </a:t>
            </a:r>
            <a:r>
              <a:rPr lang="en-US" sz="2400" b="1" kern="0" dirty="0" err="1" smtClean="0">
                <a:solidFill>
                  <a:srgbClr val="00539B"/>
                </a:solidFill>
              </a:rPr>
              <a:t>VirtualAlloc</a:t>
            </a:r>
            <a:r>
              <a:rPr lang="en-US" sz="2400" b="1" kern="0" dirty="0" smtClean="0">
                <a:solidFill>
                  <a:srgbClr val="00539B"/>
                </a:solidFill>
              </a:rPr>
              <a:t> and pass execution back to the process, we jump to </a:t>
            </a:r>
            <a:r>
              <a:rPr lang="en-US" sz="2400" b="1" kern="0" dirty="0" err="1" smtClean="0">
                <a:solidFill>
                  <a:srgbClr val="00539B"/>
                </a:solidFill>
              </a:rPr>
              <a:t>ZwContinue</a:t>
            </a:r>
            <a:endParaRPr lang="en-US" sz="2000" kern="0" dirty="0"/>
          </a:p>
          <a:p>
            <a:pPr marL="342900" lvl="0" indent="-342900" fontAlgn="base">
              <a:spcBef>
                <a:spcPct val="20000"/>
              </a:spcBef>
              <a:spcAft>
                <a:spcPct val="0"/>
              </a:spcAft>
              <a:buFontTx/>
              <a:buChar char="•"/>
              <a:defRPr/>
            </a:pPr>
            <a:endParaRPr lang="en-US" sz="2400" b="1" kern="0" dirty="0" smtClean="0">
              <a:solidFill>
                <a:srgbClr val="00539B"/>
              </a:solidFill>
            </a:endParaRPr>
          </a:p>
          <a:p>
            <a:pPr marL="342900" lvl="0" indent="-342900" fontAlgn="base">
              <a:spcBef>
                <a:spcPct val="20000"/>
              </a:spcBef>
              <a:spcAft>
                <a:spcPct val="0"/>
              </a:spcAft>
              <a:buFontTx/>
              <a:buChar char="•"/>
              <a:defRPr/>
            </a:pPr>
            <a:endParaRPr lang="en-US" sz="2400" b="1" kern="0" dirty="0">
              <a:solidFill>
                <a:srgbClr val="00539B"/>
              </a:solidFill>
            </a:endParaRPr>
          </a:p>
          <a:p>
            <a:pPr marL="342900" lvl="0" indent="-342900" fontAlgn="base">
              <a:spcBef>
                <a:spcPct val="20000"/>
              </a:spcBef>
              <a:spcAft>
                <a:spcPct val="0"/>
              </a:spcAft>
              <a:buFontTx/>
              <a:buChar char="•"/>
              <a:defRPr/>
            </a:pPr>
            <a:endParaRPr lang="en-US" sz="2400" b="1" kern="0" dirty="0" smtClean="0">
              <a:solidFill>
                <a:srgbClr val="00539B"/>
              </a:solidFill>
            </a:endParaRPr>
          </a:p>
        </p:txBody>
      </p:sp>
      <p:sp>
        <p:nvSpPr>
          <p:cNvPr id="4"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Injection + Fuzzing = Winning (cont.)</a:t>
            </a:r>
          </a:p>
        </p:txBody>
      </p:sp>
      <p:pic>
        <p:nvPicPr>
          <p:cNvPr id="6" name="Picture 2" descr="C:\Users\aaron\Documents\Research\Presentations\CanSecWest 2011\img\KiUserExceptionDispatch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949" y="2454215"/>
            <a:ext cx="5160182" cy="418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88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Fuzzing DIR files</a:t>
            </a:r>
          </a:p>
        </p:txBody>
      </p:sp>
      <p:sp>
        <p:nvSpPr>
          <p:cNvPr id="3" name="Rectangle 7"/>
          <p:cNvSpPr txBox="1">
            <a:spLocks noChangeArrowheads="1"/>
          </p:cNvSpPr>
          <p:nvPr/>
        </p:nvSpPr>
        <p:spPr>
          <a:xfrm>
            <a:off x="304800" y="13716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Analyzing 4000 crashes is time consuming</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Extrapolate: the 1</a:t>
            </a:r>
            <a:r>
              <a:rPr lang="en-US" sz="2000" kern="0" baseline="30000" dirty="0" smtClean="0"/>
              <a:t>st</a:t>
            </a:r>
            <a:r>
              <a:rPr lang="en-US" sz="2000" kern="0" dirty="0" smtClean="0"/>
              <a:t> ZDI bug took 4 days, these’d take ~44 years</a:t>
            </a:r>
          </a:p>
          <a:p>
            <a:pPr marL="742950" lvl="1" indent="-285750" fontAlgn="base">
              <a:spcBef>
                <a:spcPct val="20000"/>
              </a:spcBef>
              <a:spcAft>
                <a:spcPct val="0"/>
              </a:spcAft>
              <a:buFontTx/>
              <a:buChar char="–"/>
              <a:defRPr/>
            </a:pPr>
            <a:r>
              <a:rPr lang="en-US" sz="2000" kern="0" dirty="0" smtClean="0"/>
              <a:t>Yes, that’s hyperbole</a:t>
            </a:r>
          </a:p>
          <a:p>
            <a:pPr marL="742950" lvl="1"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Thankfully, due to Logan’s crash binning, we had a plan</a:t>
            </a:r>
            <a:endParaRPr lang="en-US" sz="2400" b="1" kern="0" dirty="0">
              <a:solidFill>
                <a:srgbClr val="00539B"/>
              </a:solidFill>
            </a:endParaRPr>
          </a:p>
          <a:p>
            <a:pPr marL="742950" lvl="1" indent="-285750" fontAlgn="base">
              <a:spcBef>
                <a:spcPct val="20000"/>
              </a:spcBef>
              <a:spcAft>
                <a:spcPct val="0"/>
              </a:spcAft>
              <a:buFontTx/>
              <a:buChar char="–"/>
              <a:defRPr/>
            </a:pPr>
            <a:r>
              <a:rPr lang="en-US" sz="2400" kern="0" dirty="0" smtClean="0"/>
              <a:t>We reversed the obviously exploitable bugs</a:t>
            </a:r>
          </a:p>
          <a:p>
            <a:pPr marL="742950" lvl="1" indent="-285750" fontAlgn="base">
              <a:spcBef>
                <a:spcPct val="20000"/>
              </a:spcBef>
              <a:spcAft>
                <a:spcPct val="0"/>
              </a:spcAft>
              <a:buFontTx/>
              <a:buChar char="–"/>
              <a:defRPr/>
            </a:pPr>
            <a:r>
              <a:rPr lang="en-US" sz="2000" kern="0" dirty="0" smtClean="0"/>
              <a:t>And published them:</a:t>
            </a:r>
          </a:p>
          <a:p>
            <a:pPr lvl="2" indent="-228600" fontAlgn="base">
              <a:spcBef>
                <a:spcPct val="20000"/>
              </a:spcBef>
              <a:spcAft>
                <a:spcPct val="0"/>
              </a:spcAft>
              <a:buFontTx/>
              <a:buChar char="–"/>
              <a:defRPr/>
            </a:pPr>
            <a:r>
              <a:rPr lang="en-US" sz="1600" kern="0" dirty="0" smtClean="0">
                <a:hlinkClick r:id="rId3"/>
              </a:rPr>
              <a:t>TPTI-10-13</a:t>
            </a:r>
            <a:r>
              <a:rPr lang="en-US" sz="1600" kern="0" dirty="0" smtClean="0"/>
              <a:t> - </a:t>
            </a:r>
            <a:r>
              <a:rPr lang="en-US" sz="1200" dirty="0"/>
              <a:t>Adobe Shockwave Director </a:t>
            </a:r>
            <a:r>
              <a:rPr lang="en-US" sz="1200" dirty="0" err="1"/>
              <a:t>tSAC</a:t>
            </a:r>
            <a:r>
              <a:rPr lang="en-US" sz="1200" dirty="0"/>
              <a:t> Chunk Remote Code Execution Vulnerability</a:t>
            </a:r>
            <a:endParaRPr lang="en-US" sz="1600" kern="0" dirty="0"/>
          </a:p>
          <a:p>
            <a:pPr lvl="2" indent="-228600" fontAlgn="base">
              <a:spcBef>
                <a:spcPct val="20000"/>
              </a:spcBef>
              <a:spcAft>
                <a:spcPct val="0"/>
              </a:spcAft>
              <a:buFontTx/>
              <a:buChar char="–"/>
              <a:defRPr/>
            </a:pPr>
            <a:r>
              <a:rPr lang="en-US" sz="1600" kern="0" dirty="0" smtClean="0">
                <a:hlinkClick r:id="rId4"/>
              </a:rPr>
              <a:t>TPTI-10-14</a:t>
            </a:r>
            <a:r>
              <a:rPr lang="en-US" sz="1600" kern="0" dirty="0" smtClean="0"/>
              <a:t> - </a:t>
            </a:r>
            <a:r>
              <a:rPr lang="en-US" sz="1200" dirty="0"/>
              <a:t>Adobe Shockwave Director </a:t>
            </a:r>
            <a:r>
              <a:rPr lang="en-US" sz="1200" dirty="0" err="1"/>
              <a:t>rcsL</a:t>
            </a:r>
            <a:r>
              <a:rPr lang="en-US" sz="1200" dirty="0"/>
              <a:t> Chunk Pointer Offset Remote Code Execution Vulnerability</a:t>
            </a:r>
            <a:endParaRPr lang="en-US" sz="1200" kern="0" dirty="0"/>
          </a:p>
          <a:p>
            <a:pPr lvl="2" indent="-228600" fontAlgn="base">
              <a:spcBef>
                <a:spcPct val="20000"/>
              </a:spcBef>
              <a:spcAft>
                <a:spcPct val="0"/>
              </a:spcAft>
              <a:buFontTx/>
              <a:buChar char="–"/>
              <a:defRPr/>
            </a:pPr>
            <a:r>
              <a:rPr lang="en-US" sz="1600" kern="0" dirty="0" smtClean="0">
                <a:hlinkClick r:id="rId5"/>
              </a:rPr>
              <a:t>TPTI-10-15</a:t>
            </a:r>
            <a:r>
              <a:rPr lang="en-US" sz="1600" kern="0" dirty="0" smtClean="0"/>
              <a:t> -</a:t>
            </a:r>
            <a:r>
              <a:rPr lang="en-US" sz="1200" kern="0" dirty="0" smtClean="0"/>
              <a:t> </a:t>
            </a:r>
            <a:r>
              <a:rPr lang="en-US" sz="1200" dirty="0"/>
              <a:t>Adobe Shockwave Director </a:t>
            </a:r>
            <a:r>
              <a:rPr lang="en-US" sz="1200" dirty="0" err="1"/>
              <a:t>mmap</a:t>
            </a:r>
            <a:r>
              <a:rPr lang="en-US" sz="1200" dirty="0"/>
              <a:t> Trusted Chunk Size Remote Code Execution Vulnerability</a:t>
            </a:r>
            <a:endParaRPr lang="en-US" sz="1200" kern="0" dirty="0"/>
          </a:p>
          <a:p>
            <a:pPr lvl="2" indent="-228600" fontAlgn="base">
              <a:spcBef>
                <a:spcPct val="20000"/>
              </a:spcBef>
              <a:spcAft>
                <a:spcPct val="0"/>
              </a:spcAft>
              <a:buFontTx/>
              <a:buChar char="–"/>
              <a:defRPr/>
            </a:pPr>
            <a:r>
              <a:rPr lang="en-US" sz="1600" kern="0" dirty="0" smtClean="0">
                <a:hlinkClick r:id="rId6"/>
              </a:rPr>
              <a:t>TPTI-11-01</a:t>
            </a:r>
            <a:r>
              <a:rPr lang="en-US" sz="1600" kern="0" dirty="0" smtClean="0"/>
              <a:t> - </a:t>
            </a:r>
            <a:r>
              <a:rPr lang="en-US" sz="1200" dirty="0"/>
              <a:t>Adobe Shockwave dirapi.dll IFWV Trusted Offset Remote Code Execution Vulnerability</a:t>
            </a:r>
            <a:endParaRPr lang="en-US" sz="1200" kern="0" dirty="0"/>
          </a:p>
          <a:p>
            <a:pPr lvl="2" indent="-228600" fontAlgn="base">
              <a:spcBef>
                <a:spcPct val="20000"/>
              </a:spcBef>
              <a:spcAft>
                <a:spcPct val="0"/>
              </a:spcAft>
              <a:buFontTx/>
              <a:buChar char="–"/>
              <a:defRPr/>
            </a:pPr>
            <a:r>
              <a:rPr lang="en-US" sz="1600" kern="0" dirty="0" smtClean="0">
                <a:hlinkClick r:id="rId7"/>
              </a:rPr>
              <a:t>TPTI-11-02</a:t>
            </a:r>
            <a:r>
              <a:rPr lang="en-US" sz="1600" kern="0" dirty="0" smtClean="0"/>
              <a:t> - </a:t>
            </a:r>
            <a:r>
              <a:rPr lang="en-US" sz="1200" dirty="0"/>
              <a:t>Adobe Shockwave </a:t>
            </a:r>
            <a:r>
              <a:rPr lang="en-US" sz="1200" dirty="0" err="1"/>
              <a:t>TextXtra</a:t>
            </a:r>
            <a:r>
              <a:rPr lang="en-US" sz="1200" dirty="0"/>
              <a:t> Invalid Seek Remote Code Execution Vulnerability</a:t>
            </a:r>
            <a:endParaRPr lang="en-US" sz="1200" kern="0" dirty="0"/>
          </a:p>
          <a:p>
            <a:pPr lvl="2" indent="-228600" fontAlgn="base">
              <a:spcBef>
                <a:spcPct val="20000"/>
              </a:spcBef>
              <a:spcAft>
                <a:spcPct val="0"/>
              </a:spcAft>
              <a:buFontTx/>
              <a:buChar char="–"/>
              <a:defRPr/>
            </a:pPr>
            <a:r>
              <a:rPr lang="en-US" sz="1600" kern="0" dirty="0" smtClean="0">
                <a:hlinkClick r:id="rId8"/>
              </a:rPr>
              <a:t>TPTI-11-03</a:t>
            </a:r>
            <a:r>
              <a:rPr lang="en-US" sz="1600" kern="0" dirty="0" smtClean="0"/>
              <a:t> - </a:t>
            </a:r>
            <a:r>
              <a:rPr lang="en-US" sz="1200" dirty="0"/>
              <a:t>Adobe Shockwave Font </a:t>
            </a:r>
            <a:r>
              <a:rPr lang="en-US" sz="1200" dirty="0" err="1"/>
              <a:t>Xtra</a:t>
            </a:r>
            <a:r>
              <a:rPr lang="en-US" sz="1200" dirty="0"/>
              <a:t> String Decoding Remote Code Execution Vulnerability</a:t>
            </a:r>
            <a:endParaRPr lang="en-US" sz="1200" kern="0" dirty="0"/>
          </a:p>
          <a:p>
            <a:pPr lvl="2" indent="-228600" fontAlgn="base">
              <a:spcBef>
                <a:spcPct val="20000"/>
              </a:spcBef>
              <a:spcAft>
                <a:spcPct val="0"/>
              </a:spcAft>
              <a:buFontTx/>
              <a:buChar char="–"/>
              <a:defRPr/>
            </a:pPr>
            <a:r>
              <a:rPr lang="en-US" sz="1600" kern="0" dirty="0" smtClean="0">
                <a:hlinkClick r:id="rId9"/>
              </a:rPr>
              <a:t>TPTI-11-05</a:t>
            </a:r>
            <a:r>
              <a:rPr lang="en-US" sz="1600" kern="0" dirty="0" smtClean="0"/>
              <a:t> - </a:t>
            </a:r>
            <a:r>
              <a:rPr lang="en-US" sz="1200" dirty="0"/>
              <a:t>Adobe Shockwave PFR1 Font Chunk Parsing Remote Code Execution Vulnerability</a:t>
            </a:r>
            <a:endParaRPr lang="en-US" sz="1200" kern="0" dirty="0" smtClean="0"/>
          </a:p>
        </p:txBody>
      </p:sp>
      <p:pic>
        <p:nvPicPr>
          <p:cNvPr id="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1290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Fuzzing DIR files</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Once these were disclosed publicly, ZDI ramped up</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For the rest of 2010 we received a Shockwave bug </a:t>
            </a:r>
            <a:r>
              <a:rPr lang="en-US" sz="2000" b="1" kern="0" dirty="0" smtClean="0"/>
              <a:t>every two days</a:t>
            </a:r>
          </a:p>
          <a:p>
            <a:pPr marL="742950" lvl="1"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Now we had a bigger problem</a:t>
            </a:r>
            <a:endParaRPr lang="en-US" sz="2400" b="1" kern="0" dirty="0">
              <a:solidFill>
                <a:srgbClr val="00539B"/>
              </a:solidFill>
            </a:endParaRPr>
          </a:p>
          <a:p>
            <a:pPr marL="742950" lvl="1" indent="-285750" fontAlgn="base">
              <a:spcBef>
                <a:spcPct val="20000"/>
              </a:spcBef>
              <a:spcAft>
                <a:spcPct val="0"/>
              </a:spcAft>
              <a:buFontTx/>
              <a:buChar char="–"/>
              <a:defRPr/>
            </a:pPr>
            <a:r>
              <a:rPr lang="en-US" sz="2400" kern="0" dirty="0" smtClean="0"/>
              <a:t>We could no longer idly sit on our thousands of crashes</a:t>
            </a:r>
          </a:p>
          <a:p>
            <a:pPr marL="742950" lvl="1" indent="-285750" fontAlgn="base">
              <a:spcBef>
                <a:spcPct val="20000"/>
              </a:spcBef>
              <a:spcAft>
                <a:spcPct val="0"/>
              </a:spcAft>
              <a:buFontTx/>
              <a:buChar char="–"/>
              <a:defRPr/>
            </a:pPr>
            <a:r>
              <a:rPr lang="en-US" sz="2400" kern="0" dirty="0" smtClean="0"/>
              <a:t>ZDI researchers expect a quick turnaround</a:t>
            </a:r>
          </a:p>
          <a:p>
            <a:pPr marL="742950" lvl="1" indent="-285750" fontAlgn="base">
              <a:spcBef>
                <a:spcPct val="20000"/>
              </a:spcBef>
              <a:spcAft>
                <a:spcPct val="0"/>
              </a:spcAft>
              <a:buFontTx/>
              <a:buChar char="–"/>
              <a:defRPr/>
            </a:pPr>
            <a:r>
              <a:rPr lang="en-US" sz="2400" kern="0" dirty="0" smtClean="0"/>
              <a:t>We have to ensure the bugs are unique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850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TSRT, meet Shockwave (cont.)</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What we strive to provide to vendors</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a:t>Location of faulty code</a:t>
            </a:r>
          </a:p>
          <a:p>
            <a:pPr marL="742950" lvl="1" indent="-285750" fontAlgn="base">
              <a:spcBef>
                <a:spcPct val="20000"/>
              </a:spcBef>
              <a:spcAft>
                <a:spcPct val="0"/>
              </a:spcAft>
              <a:buFontTx/>
              <a:buChar char="–"/>
              <a:defRPr/>
            </a:pPr>
            <a:r>
              <a:rPr lang="en-US" sz="2400" kern="0" dirty="0" smtClean="0"/>
              <a:t>Smallest possible trigger (</a:t>
            </a:r>
            <a:r>
              <a:rPr lang="en-US" sz="2400" kern="0" dirty="0" err="1" smtClean="0"/>
              <a:t>PoC</a:t>
            </a:r>
            <a:r>
              <a:rPr lang="en-US" sz="2400" kern="0" dirty="0" smtClean="0"/>
              <a:t>)</a:t>
            </a:r>
          </a:p>
          <a:p>
            <a:pPr marL="742950" lvl="1" indent="-285750" fontAlgn="base">
              <a:spcBef>
                <a:spcPct val="20000"/>
              </a:spcBef>
              <a:spcAft>
                <a:spcPct val="0"/>
              </a:spcAft>
              <a:buFontTx/>
              <a:buChar char="–"/>
              <a:defRPr/>
            </a:pPr>
            <a:r>
              <a:rPr lang="en-US" sz="2400" kern="0" dirty="0" smtClean="0"/>
              <a:t>Values or conditions that should be considered *bad*</a:t>
            </a:r>
          </a:p>
          <a:p>
            <a:pPr marL="1200150" lvl="2" indent="-285750" fontAlgn="base">
              <a:spcBef>
                <a:spcPct val="20000"/>
              </a:spcBef>
              <a:spcAft>
                <a:spcPct val="0"/>
              </a:spcAft>
              <a:buFontTx/>
              <a:buChar char="–"/>
              <a:defRPr/>
            </a:pPr>
            <a:r>
              <a:rPr lang="en-US" sz="2400" kern="0" dirty="0" smtClean="0"/>
              <a:t>Usually requires reversing thoroughly</a:t>
            </a:r>
          </a:p>
          <a:p>
            <a:pPr marL="1200150" lvl="2" indent="-285750" fontAlgn="base">
              <a:spcBef>
                <a:spcPct val="20000"/>
              </a:spcBef>
              <a:spcAft>
                <a:spcPct val="0"/>
              </a:spcAft>
              <a:buFontTx/>
              <a:buChar char="–"/>
              <a:defRPr/>
            </a:pPr>
            <a:endParaRPr lang="en-US" sz="2400" kern="0" dirty="0" smtClean="0"/>
          </a:p>
          <a:p>
            <a:pPr marL="342900" lvl="0" indent="-342900" fontAlgn="base">
              <a:spcBef>
                <a:spcPct val="20000"/>
              </a:spcBef>
              <a:spcAft>
                <a:spcPct val="0"/>
              </a:spcAft>
              <a:buFontTx/>
              <a:buChar char="•"/>
              <a:defRPr/>
            </a:pPr>
            <a:r>
              <a:rPr lang="en-US" sz="2400" b="1" kern="0" dirty="0" smtClean="0">
                <a:solidFill>
                  <a:srgbClr val="00539B"/>
                </a:solidFill>
              </a:rPr>
              <a:t>Before we get into it…</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Assume version 11.5.8.612 for the rest of this presentation</a:t>
            </a:r>
            <a:endParaRPr lang="en-US" sz="2400" kern="0" dirty="0"/>
          </a:p>
          <a:p>
            <a:pPr marL="342900" lvl="0" indent="-342900" fontAlgn="base">
              <a:spcBef>
                <a:spcPct val="20000"/>
              </a:spcBef>
              <a:spcAft>
                <a:spcPct val="0"/>
              </a:spcAft>
              <a:buFontTx/>
              <a:buChar char="•"/>
              <a:defRPr/>
            </a:pPr>
            <a:endParaRPr lang="en-US" sz="2400" b="1" kern="0" dirty="0" smtClean="0">
              <a:solidFill>
                <a:srgbClr val="00539B"/>
              </a:solidFill>
            </a:endParaRPr>
          </a:p>
          <a:p>
            <a:pPr marL="342900" lvl="0" indent="-342900" fontAlgn="base">
              <a:spcBef>
                <a:spcPct val="20000"/>
              </a:spcBef>
              <a:spcAft>
                <a:spcPct val="0"/>
              </a:spcAft>
              <a:buFontTx/>
              <a:buChar char="•"/>
              <a:defRPr/>
            </a:pPr>
            <a:endParaRPr lang="en-US" sz="2400" b="1" u="heavy" kern="0" dirty="0">
              <a:solidFill>
                <a:srgbClr val="00539B"/>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2162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Shockwave memory manager, revisited</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We came to a conclusion</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We </a:t>
            </a:r>
            <a:r>
              <a:rPr lang="en-US" sz="2000" i="1" kern="0" dirty="0" smtClean="0"/>
              <a:t>had</a:t>
            </a:r>
            <a:r>
              <a:rPr lang="en-US" sz="2000" kern="0" dirty="0" smtClean="0"/>
              <a:t> to reverse the memory manager</a:t>
            </a:r>
          </a:p>
          <a:p>
            <a:pPr marL="742950" lvl="1" indent="-285750" fontAlgn="base">
              <a:spcBef>
                <a:spcPct val="20000"/>
              </a:spcBef>
              <a:spcAft>
                <a:spcPct val="0"/>
              </a:spcAft>
              <a:buFontTx/>
              <a:buChar char="–"/>
              <a:defRPr/>
            </a:pPr>
            <a:r>
              <a:rPr lang="en-US" sz="2000" kern="0" dirty="0" smtClean="0"/>
              <a:t>At least well enough to track allocations</a:t>
            </a:r>
          </a:p>
          <a:p>
            <a:pPr marL="742950" lvl="1" indent="-285750" fontAlgn="base">
              <a:spcBef>
                <a:spcPct val="20000"/>
              </a:spcBef>
              <a:spcAft>
                <a:spcPct val="0"/>
              </a:spcAft>
              <a:buFontTx/>
              <a:buChar char="–"/>
              <a:defRPr/>
            </a:pPr>
            <a:r>
              <a:rPr lang="en-US" sz="2000" kern="0" dirty="0" smtClean="0"/>
              <a:t>Only way to be sure of uniqueness</a:t>
            </a:r>
          </a:p>
          <a:p>
            <a:pPr marL="742950" lvl="1" indent="-285750" fontAlgn="base">
              <a:spcBef>
                <a:spcPct val="20000"/>
              </a:spcBef>
              <a:spcAft>
                <a:spcPct val="0"/>
              </a:spcAft>
              <a:buFontTx/>
              <a:buChar char="–"/>
              <a:defRPr/>
            </a:pPr>
            <a:endParaRPr lang="en-US" sz="2400" kern="0" dirty="0"/>
          </a:p>
          <a:p>
            <a:pPr marL="342900" lvl="0" indent="-342900" fontAlgn="base">
              <a:spcBef>
                <a:spcPct val="20000"/>
              </a:spcBef>
              <a:spcAft>
                <a:spcPct val="0"/>
              </a:spcAft>
              <a:buFontTx/>
              <a:buChar char="•"/>
              <a:defRPr/>
            </a:pPr>
            <a:r>
              <a:rPr lang="en-US" sz="2400" b="1" kern="0" dirty="0" smtClean="0">
                <a:solidFill>
                  <a:srgbClr val="00539B"/>
                </a:solidFill>
              </a:rPr>
              <a:t>Luckily we had a starting point</a:t>
            </a:r>
            <a:endParaRPr lang="en-US" sz="2400" b="1" kern="0" dirty="0">
              <a:solidFill>
                <a:srgbClr val="00539B"/>
              </a:solidFill>
            </a:endParaRPr>
          </a:p>
          <a:p>
            <a:pPr marL="742950" lvl="1" indent="-285750" fontAlgn="base">
              <a:spcBef>
                <a:spcPct val="20000"/>
              </a:spcBef>
              <a:spcAft>
                <a:spcPct val="0"/>
              </a:spcAft>
              <a:buFontTx/>
              <a:buChar char="–"/>
              <a:defRPr/>
            </a:pPr>
            <a:r>
              <a:rPr lang="en-US" sz="2400" kern="0" dirty="0" smtClean="0"/>
              <a:t>As all heap allocations come from a </a:t>
            </a:r>
            <a:r>
              <a:rPr lang="en-US" sz="2400" kern="0" dirty="0" err="1" smtClean="0"/>
              <a:t>GlobalAlloc</a:t>
            </a:r>
            <a:r>
              <a:rPr lang="en-US" sz="2400" kern="0" dirty="0" smtClean="0"/>
              <a:t> we could just </a:t>
            </a:r>
            <a:r>
              <a:rPr lang="en-US" sz="2400" kern="0" dirty="0" err="1" smtClean="0"/>
              <a:t>bp</a:t>
            </a:r>
            <a:r>
              <a:rPr lang="en-US" sz="2400" kern="0" dirty="0" smtClean="0"/>
              <a:t> there and start reversing</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0030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Shockwave memory manager, revisited</a:t>
            </a:r>
          </a:p>
        </p:txBody>
      </p:sp>
      <p:sp>
        <p:nvSpPr>
          <p:cNvPr id="3" name="Rectangle 7"/>
          <p:cNvSpPr txBox="1">
            <a:spLocks noChangeArrowheads="1"/>
          </p:cNvSpPr>
          <p:nvPr/>
        </p:nvSpPr>
        <p:spPr>
          <a:xfrm>
            <a:off x="304800" y="12954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Turns out, the call to </a:t>
            </a:r>
            <a:r>
              <a:rPr lang="en-US" sz="2400" b="1" kern="0" dirty="0" err="1" smtClean="0">
                <a:solidFill>
                  <a:srgbClr val="00539B"/>
                </a:solidFill>
              </a:rPr>
              <a:t>GlobalAlloc</a:t>
            </a:r>
            <a:r>
              <a:rPr lang="en-US" sz="2400" b="1" kern="0" dirty="0" smtClean="0">
                <a:solidFill>
                  <a:srgbClr val="00539B"/>
                </a:solidFill>
              </a:rPr>
              <a:t> wrappers is in iml32</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More importantly, it appears as though Ordinal 1135 is the </a:t>
            </a:r>
            <a:r>
              <a:rPr lang="en-US" sz="2000" kern="0" dirty="0" err="1" smtClean="0"/>
              <a:t>init</a:t>
            </a:r>
            <a:endParaRPr lang="en-US" sz="2000" kern="0" dirty="0" smtClean="0"/>
          </a:p>
          <a:p>
            <a:pPr marL="742950" lvl="1" indent="-285750" fontAlgn="base">
              <a:spcBef>
                <a:spcPct val="20000"/>
              </a:spcBef>
              <a:spcAft>
                <a:spcPct val="0"/>
              </a:spcAft>
              <a:buFontTx/>
              <a:buChar char="–"/>
              <a:defRPr/>
            </a:pPr>
            <a:endParaRPr lang="en-US" sz="2400" kern="0" dirty="0"/>
          </a:p>
        </p:txBody>
      </p:sp>
      <p:pic>
        <p:nvPicPr>
          <p:cNvPr id="4098" name="Picture 2" descr="C:\Users\aaron\Documents\Research\Presentations\CanSecWest 2011\img\IML32_11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07" y="2210739"/>
            <a:ext cx="2238510" cy="441483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aron\Documents\Research\Presentations\CanSecWest 2011\img\IML32_1135_downgrap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2264598"/>
            <a:ext cx="5376862" cy="430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7127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 y="1255098"/>
            <a:ext cx="9134475" cy="5047536"/>
          </a:xfrm>
          <a:prstGeom prst="rect">
            <a:avLst/>
          </a:prstGeom>
        </p:spPr>
        <p:txBody>
          <a:bodyPr wrap="square">
            <a:spAutoFit/>
          </a:bodyPr>
          <a:lstStyle/>
          <a:p>
            <a:r>
              <a:rPr lang="en-US" sz="1400" dirty="0">
                <a:latin typeface="Courier New" pitchFamily="49" charset="0"/>
                <a:cs typeface="Courier New" pitchFamily="49" charset="0"/>
              </a:rPr>
              <a:t>Breakpoint 0 hit</a:t>
            </a:r>
          </a:p>
          <a:p>
            <a:r>
              <a:rPr lang="en-US" sz="1400" dirty="0" err="1">
                <a:latin typeface="Courier New" pitchFamily="49" charset="0"/>
                <a:cs typeface="Courier New" pitchFamily="49" charset="0"/>
              </a:rPr>
              <a:t>eax</a:t>
            </a:r>
            <a:r>
              <a:rPr lang="en-US" sz="1400" dirty="0">
                <a:latin typeface="Courier New" pitchFamily="49" charset="0"/>
                <a:cs typeface="Courier New" pitchFamily="49" charset="0"/>
              </a:rPr>
              <a:t>=00000000 </a:t>
            </a:r>
            <a:r>
              <a:rPr lang="en-US" sz="1400" dirty="0" err="1">
                <a:latin typeface="Courier New" pitchFamily="49" charset="0"/>
                <a:cs typeface="Courier New" pitchFamily="49" charset="0"/>
              </a:rPr>
              <a:t>ebx</a:t>
            </a:r>
            <a:r>
              <a:rPr lang="en-US" sz="1400" dirty="0">
                <a:latin typeface="Courier New" pitchFamily="49" charset="0"/>
                <a:cs typeface="Courier New" pitchFamily="49" charset="0"/>
              </a:rPr>
              <a:t>=00000000 </a:t>
            </a:r>
            <a:r>
              <a:rPr lang="en-US" sz="1400" dirty="0" err="1">
                <a:latin typeface="Courier New" pitchFamily="49" charset="0"/>
                <a:cs typeface="Courier New" pitchFamily="49" charset="0"/>
              </a:rPr>
              <a:t>ecx</a:t>
            </a:r>
            <a:r>
              <a:rPr lang="en-US" sz="1400" dirty="0">
                <a:latin typeface="Courier New" pitchFamily="49" charset="0"/>
                <a:cs typeface="Courier New" pitchFamily="49" charset="0"/>
              </a:rPr>
              <a:t>=00000000 </a:t>
            </a:r>
            <a:r>
              <a:rPr lang="en-US" sz="1400" dirty="0" err="1">
                <a:latin typeface="Courier New" pitchFamily="49" charset="0"/>
                <a:cs typeface="Courier New" pitchFamily="49" charset="0"/>
              </a:rPr>
              <a:t>edx</a:t>
            </a:r>
            <a:r>
              <a:rPr lang="en-US" sz="1400" dirty="0">
                <a:latin typeface="Courier New" pitchFamily="49" charset="0"/>
                <a:cs typeface="Courier New" pitchFamily="49" charset="0"/>
              </a:rPr>
              <a:t>=00004008 </a:t>
            </a:r>
            <a:r>
              <a:rPr lang="en-US" sz="1400" dirty="0" err="1">
                <a:latin typeface="Courier New" pitchFamily="49" charset="0"/>
                <a:cs typeface="Courier New" pitchFamily="49" charset="0"/>
              </a:rPr>
              <a:t>esi</a:t>
            </a:r>
            <a:r>
              <a:rPr lang="en-US" sz="1400" dirty="0">
                <a:latin typeface="Courier New" pitchFamily="49" charset="0"/>
                <a:cs typeface="Courier New" pitchFamily="49" charset="0"/>
              </a:rPr>
              <a:t>=00004008 </a:t>
            </a:r>
            <a:r>
              <a:rPr lang="en-US" sz="1400" dirty="0" err="1">
                <a:latin typeface="Courier New" pitchFamily="49" charset="0"/>
                <a:cs typeface="Courier New" pitchFamily="49" charset="0"/>
              </a:rPr>
              <a:t>edi</a:t>
            </a:r>
            <a:r>
              <a:rPr lang="en-US" sz="1400" dirty="0">
                <a:latin typeface="Courier New" pitchFamily="49" charset="0"/>
                <a:cs typeface="Courier New" pitchFamily="49" charset="0"/>
              </a:rPr>
              <a:t>=7c80fdcd</a:t>
            </a:r>
          </a:p>
          <a:p>
            <a:r>
              <a:rPr lang="en-US" sz="1400" dirty="0" err="1">
                <a:latin typeface="Courier New" pitchFamily="49" charset="0"/>
                <a:cs typeface="Courier New" pitchFamily="49" charset="0"/>
              </a:rPr>
              <a:t>eip</a:t>
            </a:r>
            <a:r>
              <a:rPr lang="en-US" sz="1400" dirty="0">
                <a:latin typeface="Courier New" pitchFamily="49" charset="0"/>
                <a:cs typeface="Courier New" pitchFamily="49" charset="0"/>
              </a:rPr>
              <a:t>=7c80fdcd </a:t>
            </a:r>
            <a:r>
              <a:rPr lang="en-US" sz="1400" dirty="0" err="1">
                <a:latin typeface="Courier New" pitchFamily="49" charset="0"/>
                <a:cs typeface="Courier New" pitchFamily="49" charset="0"/>
              </a:rPr>
              <a:t>esp</a:t>
            </a:r>
            <a:r>
              <a:rPr lang="en-US" sz="1400" dirty="0">
                <a:latin typeface="Courier New" pitchFamily="49" charset="0"/>
                <a:cs typeface="Courier New" pitchFamily="49" charset="0"/>
              </a:rPr>
              <a:t>=025dd470 </a:t>
            </a:r>
            <a:r>
              <a:rPr lang="en-US" sz="1400" dirty="0" err="1">
                <a:latin typeface="Courier New" pitchFamily="49" charset="0"/>
                <a:cs typeface="Courier New" pitchFamily="49" charset="0"/>
              </a:rPr>
              <a:t>ebp</a:t>
            </a:r>
            <a:r>
              <a:rPr lang="en-US" sz="1400" dirty="0">
                <a:latin typeface="Courier New" pitchFamily="49" charset="0"/>
                <a:cs typeface="Courier New" pitchFamily="49" charset="0"/>
              </a:rPr>
              <a:t>=00004000 </a:t>
            </a:r>
            <a:r>
              <a:rPr lang="en-US" sz="1400" dirty="0" err="1">
                <a:latin typeface="Courier New" pitchFamily="49" charset="0"/>
                <a:cs typeface="Courier New" pitchFamily="49" charset="0"/>
              </a:rPr>
              <a:t>iopl</a:t>
            </a:r>
            <a:r>
              <a:rPr lang="en-US" sz="1400" dirty="0">
                <a:latin typeface="Courier New" pitchFamily="49" charset="0"/>
                <a:cs typeface="Courier New" pitchFamily="49" charset="0"/>
              </a:rPr>
              <a:t>=0         </a:t>
            </a:r>
            <a:r>
              <a:rPr lang="en-US" sz="1400" dirty="0" err="1">
                <a:latin typeface="Courier New" pitchFamily="49" charset="0"/>
                <a:cs typeface="Courier New" pitchFamily="49" charset="0"/>
              </a:rPr>
              <a:t>nv</a:t>
            </a:r>
            <a:r>
              <a:rPr lang="en-US" sz="1400" dirty="0">
                <a:latin typeface="Courier New" pitchFamily="49" charset="0"/>
                <a:cs typeface="Courier New" pitchFamily="49" charset="0"/>
              </a:rPr>
              <a:t> up </a:t>
            </a:r>
            <a:r>
              <a:rPr lang="en-US" sz="1400" dirty="0" err="1">
                <a:latin typeface="Courier New" pitchFamily="49" charset="0"/>
                <a:cs typeface="Courier New" pitchFamily="49" charset="0"/>
              </a:rPr>
              <a:t>ei</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zr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na</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nc</a:t>
            </a:r>
            <a:endParaRPr lang="en-US" sz="1400" dirty="0">
              <a:latin typeface="Courier New" pitchFamily="49" charset="0"/>
              <a:cs typeface="Courier New" pitchFamily="49" charset="0"/>
            </a:endParaRPr>
          </a:p>
          <a:p>
            <a:r>
              <a:rPr lang="en-US" sz="1400" dirty="0" err="1">
                <a:latin typeface="Courier New" pitchFamily="49" charset="0"/>
                <a:cs typeface="Courier New" pitchFamily="49" charset="0"/>
              </a:rPr>
              <a:t>cs</a:t>
            </a:r>
            <a:r>
              <a:rPr lang="en-US" sz="1400" dirty="0">
                <a:latin typeface="Courier New" pitchFamily="49" charset="0"/>
                <a:cs typeface="Courier New" pitchFamily="49" charset="0"/>
              </a:rPr>
              <a:t>=001b  </a:t>
            </a:r>
            <a:r>
              <a:rPr lang="en-US" sz="1400" dirty="0" err="1">
                <a:latin typeface="Courier New" pitchFamily="49" charset="0"/>
                <a:cs typeface="Courier New" pitchFamily="49" charset="0"/>
              </a:rPr>
              <a:t>ss</a:t>
            </a:r>
            <a:r>
              <a:rPr lang="en-US" sz="1400" dirty="0">
                <a:latin typeface="Courier New" pitchFamily="49" charset="0"/>
                <a:cs typeface="Courier New" pitchFamily="49" charset="0"/>
              </a:rPr>
              <a:t>=0023  ds=0023  </a:t>
            </a:r>
            <a:r>
              <a:rPr lang="en-US" sz="1400" dirty="0" err="1">
                <a:latin typeface="Courier New" pitchFamily="49" charset="0"/>
                <a:cs typeface="Courier New" pitchFamily="49" charset="0"/>
              </a:rPr>
              <a:t>es</a:t>
            </a:r>
            <a:r>
              <a:rPr lang="en-US" sz="1400" dirty="0">
                <a:latin typeface="Courier New" pitchFamily="49" charset="0"/>
                <a:cs typeface="Courier New" pitchFamily="49" charset="0"/>
              </a:rPr>
              <a:t>=0023  </a:t>
            </a:r>
            <a:r>
              <a:rPr lang="en-US" sz="1400" dirty="0" err="1">
                <a:latin typeface="Courier New" pitchFamily="49" charset="0"/>
                <a:cs typeface="Courier New" pitchFamily="49" charset="0"/>
              </a:rPr>
              <a:t>fs</a:t>
            </a:r>
            <a:r>
              <a:rPr lang="en-US" sz="1400" dirty="0">
                <a:latin typeface="Courier New" pitchFamily="49" charset="0"/>
                <a:cs typeface="Courier New" pitchFamily="49" charset="0"/>
              </a:rPr>
              <a:t>=003b  </a:t>
            </a:r>
            <a:r>
              <a:rPr lang="en-US" sz="1400" dirty="0" err="1">
                <a:latin typeface="Courier New" pitchFamily="49" charset="0"/>
                <a:cs typeface="Courier New" pitchFamily="49" charset="0"/>
              </a:rPr>
              <a:t>gs</a:t>
            </a:r>
            <a:r>
              <a:rPr lang="en-US" sz="1400" dirty="0">
                <a:latin typeface="Courier New" pitchFamily="49" charset="0"/>
                <a:cs typeface="Courier New" pitchFamily="49" charset="0"/>
              </a:rPr>
              <a:t>=0000             </a:t>
            </a:r>
            <a:r>
              <a:rPr lang="en-US" sz="1400" dirty="0" err="1">
                <a:latin typeface="Courier New" pitchFamily="49" charset="0"/>
                <a:cs typeface="Courier New" pitchFamily="49" charset="0"/>
              </a:rPr>
              <a:t>efl</a:t>
            </a:r>
            <a:r>
              <a:rPr lang="en-US" sz="1400" dirty="0">
                <a:latin typeface="Courier New" pitchFamily="49" charset="0"/>
                <a:cs typeface="Courier New" pitchFamily="49" charset="0"/>
              </a:rPr>
              <a:t>=00000246</a:t>
            </a:r>
          </a:p>
          <a:p>
            <a:r>
              <a:rPr lang="en-US" sz="1400" b="1" dirty="0">
                <a:latin typeface="Courier New" pitchFamily="49" charset="0"/>
                <a:cs typeface="Courier New" pitchFamily="49" charset="0"/>
              </a:rPr>
              <a:t>kernel32!GlobalAlloc</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7c80fdcd 6a1c            push    1Ch</a:t>
            </a:r>
          </a:p>
          <a:p>
            <a:r>
              <a:rPr lang="en-US" sz="1400" dirty="0">
                <a:latin typeface="Courier New" pitchFamily="49" charset="0"/>
                <a:cs typeface="Courier New" pitchFamily="49" charset="0"/>
              </a:rPr>
              <a:t>0:008&gt; </a:t>
            </a:r>
            <a:r>
              <a:rPr lang="en-US" sz="1400" dirty="0" err="1">
                <a:latin typeface="Courier New" pitchFamily="49" charset="0"/>
                <a:cs typeface="Courier New" pitchFamily="49" charset="0"/>
              </a:rPr>
              <a:t>kv</a:t>
            </a:r>
            <a:endParaRPr lang="en-US" sz="1400" dirty="0">
              <a:latin typeface="Courier New" pitchFamily="49" charset="0"/>
              <a:cs typeface="Courier New" pitchFamily="49" charset="0"/>
            </a:endParaRPr>
          </a:p>
          <a:p>
            <a:r>
              <a:rPr lang="en-US" sz="1400" dirty="0" err="1" smtClean="0">
                <a:latin typeface="Courier New" pitchFamily="49" charset="0"/>
                <a:cs typeface="Courier New" pitchFamily="49" charset="0"/>
              </a:rPr>
              <a:t>ChildEBP</a:t>
            </a:r>
            <a:r>
              <a:rPr lang="en-US" sz="1400" dirty="0" smtClean="0">
                <a:latin typeface="Courier New" pitchFamily="49" charset="0"/>
                <a:cs typeface="Courier New" pitchFamily="49" charset="0"/>
              </a:rPr>
              <a:t> </a:t>
            </a:r>
            <a:r>
              <a:rPr lang="en-US" sz="1400" dirty="0" err="1">
                <a:latin typeface="Courier New" pitchFamily="49" charset="0"/>
                <a:cs typeface="Courier New" pitchFamily="49" charset="0"/>
              </a:rPr>
              <a:t>RetAddr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to Child              </a:t>
            </a:r>
          </a:p>
          <a:p>
            <a:r>
              <a:rPr lang="en-US" sz="1400" dirty="0" smtClean="0">
                <a:latin typeface="Courier New" pitchFamily="49" charset="0"/>
                <a:cs typeface="Courier New" pitchFamily="49" charset="0"/>
              </a:rPr>
              <a:t>025dd46c </a:t>
            </a:r>
            <a:r>
              <a:rPr lang="en-US" sz="1400" dirty="0">
                <a:latin typeface="Courier New" pitchFamily="49" charset="0"/>
                <a:cs typeface="Courier New" pitchFamily="49" charset="0"/>
              </a:rPr>
              <a:t>690148aa 00000030 00004008 00004008 kernel32!GlobalAlloc</a:t>
            </a:r>
          </a:p>
          <a:p>
            <a:r>
              <a:rPr lang="en-US" sz="1400" dirty="0">
                <a:latin typeface="Courier New" pitchFamily="49" charset="0"/>
                <a:cs typeface="Courier New" pitchFamily="49" charset="0"/>
              </a:rPr>
              <a:t>025dd480 69009071 00004008 00000001 00009100 IML32!Ordinal1218+0x2a</a:t>
            </a:r>
          </a:p>
          <a:p>
            <a:r>
              <a:rPr lang="en-US" sz="1400" dirty="0">
                <a:latin typeface="Courier New" pitchFamily="49" charset="0"/>
                <a:cs typeface="Courier New" pitchFamily="49" charset="0"/>
              </a:rPr>
              <a:t>025dd49c 690804e0 00004000 00009100 00000001 IML32!Ordinal9233+0x9071</a:t>
            </a:r>
          </a:p>
          <a:p>
            <a:r>
              <a:rPr lang="en-US" sz="1400" dirty="0">
                <a:latin typeface="Courier New" pitchFamily="49" charset="0"/>
                <a:cs typeface="Courier New" pitchFamily="49" charset="0"/>
              </a:rPr>
              <a:t>00000000 00000000 00000000 00000000 00000000 IML32!Ordinal2064+0x64d0</a:t>
            </a:r>
          </a:p>
          <a:p>
            <a:r>
              <a:rPr lang="it-IT" sz="1400" dirty="0">
                <a:latin typeface="Courier New" pitchFamily="49" charset="0"/>
                <a:cs typeface="Courier New" pitchFamily="49" charset="0"/>
              </a:rPr>
              <a:t>0:008&gt; dd @esp L14</a:t>
            </a:r>
          </a:p>
          <a:p>
            <a:r>
              <a:rPr lang="it-IT" sz="1400" dirty="0">
                <a:latin typeface="Courier New" pitchFamily="49" charset="0"/>
                <a:cs typeface="Courier New" pitchFamily="49" charset="0"/>
              </a:rPr>
              <a:t>025dd470  690148aa 00000030 00004008 00004008</a:t>
            </a:r>
          </a:p>
          <a:p>
            <a:r>
              <a:rPr lang="it-IT" sz="1400" dirty="0">
                <a:latin typeface="Courier New" pitchFamily="49" charset="0"/>
                <a:cs typeface="Courier New" pitchFamily="49" charset="0"/>
              </a:rPr>
              <a:t>025dd480  00000001 69009071 00004008 00000001</a:t>
            </a:r>
          </a:p>
          <a:p>
            <a:r>
              <a:rPr lang="it-IT" sz="1400" dirty="0">
                <a:latin typeface="Courier New" pitchFamily="49" charset="0"/>
                <a:cs typeface="Courier New" pitchFamily="49" charset="0"/>
              </a:rPr>
              <a:t>025dd490  00009100 00000000 00008000 00000000</a:t>
            </a:r>
          </a:p>
          <a:p>
            <a:r>
              <a:rPr lang="it-IT" sz="1400" dirty="0">
                <a:latin typeface="Courier New" pitchFamily="49" charset="0"/>
                <a:cs typeface="Courier New" pitchFamily="49" charset="0"/>
              </a:rPr>
              <a:t>025dd4a0  690804e0 00004000 00009100 00000001</a:t>
            </a:r>
          </a:p>
          <a:p>
            <a:r>
              <a:rPr lang="it-IT" sz="1400" dirty="0">
                <a:latin typeface="Courier New" pitchFamily="49" charset="0"/>
                <a:cs typeface="Courier New" pitchFamily="49" charset="0"/>
              </a:rPr>
              <a:t>025dd4b0  00000000 00000000 00000000 </a:t>
            </a:r>
            <a:r>
              <a:rPr lang="it-IT" sz="1400" b="1" dirty="0" smtClean="0">
                <a:latin typeface="Courier New" pitchFamily="49" charset="0"/>
                <a:cs typeface="Courier New" pitchFamily="49" charset="0"/>
              </a:rPr>
              <a:t>6900966f</a:t>
            </a:r>
          </a:p>
          <a:p>
            <a:r>
              <a:rPr lang="en-US" sz="1400" dirty="0">
                <a:latin typeface="Courier New" pitchFamily="49" charset="0"/>
                <a:cs typeface="Courier New" pitchFamily="49" charset="0"/>
              </a:rPr>
              <a:t>0:008&gt; </a:t>
            </a:r>
            <a:r>
              <a:rPr lang="en-US" sz="1400" dirty="0" err="1">
                <a:latin typeface="Courier New" pitchFamily="49" charset="0"/>
                <a:cs typeface="Courier New" pitchFamily="49" charset="0"/>
              </a:rPr>
              <a:t>ub</a:t>
            </a:r>
            <a:r>
              <a:rPr lang="en-US" sz="1400" dirty="0">
                <a:latin typeface="Courier New" pitchFamily="49" charset="0"/>
                <a:cs typeface="Courier New" pitchFamily="49" charset="0"/>
              </a:rPr>
              <a:t> 6900966f L3</a:t>
            </a:r>
          </a:p>
          <a:p>
            <a:r>
              <a:rPr lang="en-US" sz="1400" dirty="0">
                <a:latin typeface="Courier New" pitchFamily="49" charset="0"/>
                <a:cs typeface="Courier New" pitchFamily="49" charset="0"/>
              </a:rPr>
              <a:t>IML32!</a:t>
            </a:r>
            <a:r>
              <a:rPr lang="en-US" sz="1400" b="1" dirty="0">
                <a:latin typeface="Courier New" pitchFamily="49" charset="0"/>
                <a:cs typeface="Courier New" pitchFamily="49" charset="0"/>
              </a:rPr>
              <a:t>Ordinal1135</a:t>
            </a:r>
            <a:r>
              <a:rPr lang="en-US" sz="1400" dirty="0">
                <a:latin typeface="Courier New" pitchFamily="49" charset="0"/>
                <a:cs typeface="Courier New" pitchFamily="49" charset="0"/>
              </a:rPr>
              <a:t>+0x287:</a:t>
            </a:r>
          </a:p>
          <a:p>
            <a:r>
              <a:rPr lang="en-US" sz="1400" dirty="0">
                <a:latin typeface="Courier New" pitchFamily="49" charset="0"/>
                <a:cs typeface="Courier New" pitchFamily="49" charset="0"/>
              </a:rPr>
              <a:t>69009667 52              push    </a:t>
            </a:r>
            <a:r>
              <a:rPr lang="en-US" sz="1400" dirty="0" err="1">
                <a:latin typeface="Courier New" pitchFamily="49" charset="0"/>
                <a:cs typeface="Courier New" pitchFamily="49" charset="0"/>
              </a:rPr>
              <a:t>edx</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69009668 6a20            push    20h</a:t>
            </a:r>
          </a:p>
          <a:p>
            <a:r>
              <a:rPr lang="en-US" sz="1400" dirty="0">
                <a:latin typeface="Courier New" pitchFamily="49" charset="0"/>
                <a:cs typeface="Courier New" pitchFamily="49" charset="0"/>
              </a:rPr>
              <a:t>6900966a e8f16f0700      call    IML32!Ordinal2064+0x6650 (69080660)</a:t>
            </a:r>
          </a:p>
        </p:txBody>
      </p:sp>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Shockwave memory manager, revisited</a:t>
            </a:r>
          </a:p>
        </p:txBody>
      </p:sp>
    </p:spTree>
    <p:extLst>
      <p:ext uri="{BB962C8B-B14F-4D97-AF65-F5344CB8AC3E}">
        <p14:creationId xmlns:p14="http://schemas.microsoft.com/office/powerpoint/2010/main" val="24178012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 y="1255098"/>
            <a:ext cx="9134475" cy="5047536"/>
          </a:xfrm>
          <a:prstGeom prst="rect">
            <a:avLst/>
          </a:prstGeom>
        </p:spPr>
        <p:txBody>
          <a:bodyPr wrap="square">
            <a:spAutoFit/>
          </a:bodyPr>
          <a:lstStyle/>
          <a:p>
            <a:r>
              <a:rPr lang="en-US" sz="1400" dirty="0">
                <a:latin typeface="Courier New" pitchFamily="49" charset="0"/>
                <a:cs typeface="Courier New" pitchFamily="49" charset="0"/>
              </a:rPr>
              <a:t>Breakpoint 0 hit</a:t>
            </a:r>
          </a:p>
          <a:p>
            <a:r>
              <a:rPr lang="en-US" sz="1400" dirty="0" err="1">
                <a:latin typeface="Courier New" pitchFamily="49" charset="0"/>
                <a:cs typeface="Courier New" pitchFamily="49" charset="0"/>
              </a:rPr>
              <a:t>eax</a:t>
            </a:r>
            <a:r>
              <a:rPr lang="en-US" sz="1400" dirty="0">
                <a:latin typeface="Courier New" pitchFamily="49" charset="0"/>
                <a:cs typeface="Courier New" pitchFamily="49" charset="0"/>
              </a:rPr>
              <a:t>=00000000 </a:t>
            </a:r>
            <a:r>
              <a:rPr lang="en-US" sz="1400" dirty="0" err="1">
                <a:latin typeface="Courier New" pitchFamily="49" charset="0"/>
                <a:cs typeface="Courier New" pitchFamily="49" charset="0"/>
              </a:rPr>
              <a:t>ebx</a:t>
            </a:r>
            <a:r>
              <a:rPr lang="en-US" sz="1400" dirty="0">
                <a:latin typeface="Courier New" pitchFamily="49" charset="0"/>
                <a:cs typeface="Courier New" pitchFamily="49" charset="0"/>
              </a:rPr>
              <a:t>=00000000 </a:t>
            </a:r>
            <a:r>
              <a:rPr lang="en-US" sz="1400" dirty="0" err="1">
                <a:latin typeface="Courier New" pitchFamily="49" charset="0"/>
                <a:cs typeface="Courier New" pitchFamily="49" charset="0"/>
              </a:rPr>
              <a:t>ecx</a:t>
            </a:r>
            <a:r>
              <a:rPr lang="en-US" sz="1400" dirty="0">
                <a:latin typeface="Courier New" pitchFamily="49" charset="0"/>
                <a:cs typeface="Courier New" pitchFamily="49" charset="0"/>
              </a:rPr>
              <a:t>=00000000 </a:t>
            </a:r>
            <a:r>
              <a:rPr lang="en-US" sz="1400" dirty="0" err="1">
                <a:latin typeface="Courier New" pitchFamily="49" charset="0"/>
                <a:cs typeface="Courier New" pitchFamily="49" charset="0"/>
              </a:rPr>
              <a:t>edx</a:t>
            </a:r>
            <a:r>
              <a:rPr lang="en-US" sz="1400" dirty="0">
                <a:latin typeface="Courier New" pitchFamily="49" charset="0"/>
                <a:cs typeface="Courier New" pitchFamily="49" charset="0"/>
              </a:rPr>
              <a:t>=00004008 </a:t>
            </a:r>
            <a:r>
              <a:rPr lang="en-US" sz="1400" dirty="0" err="1">
                <a:latin typeface="Courier New" pitchFamily="49" charset="0"/>
                <a:cs typeface="Courier New" pitchFamily="49" charset="0"/>
              </a:rPr>
              <a:t>esi</a:t>
            </a:r>
            <a:r>
              <a:rPr lang="en-US" sz="1400" dirty="0">
                <a:latin typeface="Courier New" pitchFamily="49" charset="0"/>
                <a:cs typeface="Courier New" pitchFamily="49" charset="0"/>
              </a:rPr>
              <a:t>=00004008 </a:t>
            </a:r>
            <a:r>
              <a:rPr lang="en-US" sz="1400" dirty="0" err="1">
                <a:latin typeface="Courier New" pitchFamily="49" charset="0"/>
                <a:cs typeface="Courier New" pitchFamily="49" charset="0"/>
              </a:rPr>
              <a:t>edi</a:t>
            </a:r>
            <a:r>
              <a:rPr lang="en-US" sz="1400" dirty="0">
                <a:latin typeface="Courier New" pitchFamily="49" charset="0"/>
                <a:cs typeface="Courier New" pitchFamily="49" charset="0"/>
              </a:rPr>
              <a:t>=7c80fdcd</a:t>
            </a:r>
          </a:p>
          <a:p>
            <a:r>
              <a:rPr lang="en-US" sz="1400" dirty="0" err="1">
                <a:latin typeface="Courier New" pitchFamily="49" charset="0"/>
                <a:cs typeface="Courier New" pitchFamily="49" charset="0"/>
              </a:rPr>
              <a:t>eip</a:t>
            </a:r>
            <a:r>
              <a:rPr lang="en-US" sz="1400" dirty="0">
                <a:latin typeface="Courier New" pitchFamily="49" charset="0"/>
                <a:cs typeface="Courier New" pitchFamily="49" charset="0"/>
              </a:rPr>
              <a:t>=7c80fdcd </a:t>
            </a:r>
            <a:r>
              <a:rPr lang="en-US" sz="1400" dirty="0" err="1">
                <a:latin typeface="Courier New" pitchFamily="49" charset="0"/>
                <a:cs typeface="Courier New" pitchFamily="49" charset="0"/>
              </a:rPr>
              <a:t>esp</a:t>
            </a:r>
            <a:r>
              <a:rPr lang="en-US" sz="1400" dirty="0">
                <a:latin typeface="Courier New" pitchFamily="49" charset="0"/>
                <a:cs typeface="Courier New" pitchFamily="49" charset="0"/>
              </a:rPr>
              <a:t>=025dd470 </a:t>
            </a:r>
            <a:r>
              <a:rPr lang="en-US" sz="1400" dirty="0" err="1">
                <a:latin typeface="Courier New" pitchFamily="49" charset="0"/>
                <a:cs typeface="Courier New" pitchFamily="49" charset="0"/>
              </a:rPr>
              <a:t>ebp</a:t>
            </a:r>
            <a:r>
              <a:rPr lang="en-US" sz="1400" dirty="0">
                <a:latin typeface="Courier New" pitchFamily="49" charset="0"/>
                <a:cs typeface="Courier New" pitchFamily="49" charset="0"/>
              </a:rPr>
              <a:t>=00004000 </a:t>
            </a:r>
            <a:r>
              <a:rPr lang="en-US" sz="1400" dirty="0" err="1">
                <a:latin typeface="Courier New" pitchFamily="49" charset="0"/>
                <a:cs typeface="Courier New" pitchFamily="49" charset="0"/>
              </a:rPr>
              <a:t>iopl</a:t>
            </a:r>
            <a:r>
              <a:rPr lang="en-US" sz="1400" dirty="0">
                <a:latin typeface="Courier New" pitchFamily="49" charset="0"/>
                <a:cs typeface="Courier New" pitchFamily="49" charset="0"/>
              </a:rPr>
              <a:t>=0         </a:t>
            </a:r>
            <a:r>
              <a:rPr lang="en-US" sz="1400" dirty="0" err="1">
                <a:latin typeface="Courier New" pitchFamily="49" charset="0"/>
                <a:cs typeface="Courier New" pitchFamily="49" charset="0"/>
              </a:rPr>
              <a:t>nv</a:t>
            </a:r>
            <a:r>
              <a:rPr lang="en-US" sz="1400" dirty="0">
                <a:latin typeface="Courier New" pitchFamily="49" charset="0"/>
                <a:cs typeface="Courier New" pitchFamily="49" charset="0"/>
              </a:rPr>
              <a:t> up </a:t>
            </a:r>
            <a:r>
              <a:rPr lang="en-US" sz="1400" dirty="0" err="1">
                <a:latin typeface="Courier New" pitchFamily="49" charset="0"/>
                <a:cs typeface="Courier New" pitchFamily="49" charset="0"/>
              </a:rPr>
              <a:t>ei</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zr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na</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nc</a:t>
            </a:r>
            <a:endParaRPr lang="en-US" sz="1400" dirty="0">
              <a:latin typeface="Courier New" pitchFamily="49" charset="0"/>
              <a:cs typeface="Courier New" pitchFamily="49" charset="0"/>
            </a:endParaRPr>
          </a:p>
          <a:p>
            <a:r>
              <a:rPr lang="en-US" sz="1400" dirty="0" err="1">
                <a:latin typeface="Courier New" pitchFamily="49" charset="0"/>
                <a:cs typeface="Courier New" pitchFamily="49" charset="0"/>
              </a:rPr>
              <a:t>cs</a:t>
            </a:r>
            <a:r>
              <a:rPr lang="en-US" sz="1400" dirty="0">
                <a:latin typeface="Courier New" pitchFamily="49" charset="0"/>
                <a:cs typeface="Courier New" pitchFamily="49" charset="0"/>
              </a:rPr>
              <a:t>=001b  </a:t>
            </a:r>
            <a:r>
              <a:rPr lang="en-US" sz="1400" dirty="0" err="1">
                <a:latin typeface="Courier New" pitchFamily="49" charset="0"/>
                <a:cs typeface="Courier New" pitchFamily="49" charset="0"/>
              </a:rPr>
              <a:t>ss</a:t>
            </a:r>
            <a:r>
              <a:rPr lang="en-US" sz="1400" dirty="0">
                <a:latin typeface="Courier New" pitchFamily="49" charset="0"/>
                <a:cs typeface="Courier New" pitchFamily="49" charset="0"/>
              </a:rPr>
              <a:t>=0023  ds=0023  </a:t>
            </a:r>
            <a:r>
              <a:rPr lang="en-US" sz="1400" dirty="0" err="1">
                <a:latin typeface="Courier New" pitchFamily="49" charset="0"/>
                <a:cs typeface="Courier New" pitchFamily="49" charset="0"/>
              </a:rPr>
              <a:t>es</a:t>
            </a:r>
            <a:r>
              <a:rPr lang="en-US" sz="1400" dirty="0">
                <a:latin typeface="Courier New" pitchFamily="49" charset="0"/>
                <a:cs typeface="Courier New" pitchFamily="49" charset="0"/>
              </a:rPr>
              <a:t>=0023  </a:t>
            </a:r>
            <a:r>
              <a:rPr lang="en-US" sz="1400" dirty="0" err="1">
                <a:latin typeface="Courier New" pitchFamily="49" charset="0"/>
                <a:cs typeface="Courier New" pitchFamily="49" charset="0"/>
              </a:rPr>
              <a:t>fs</a:t>
            </a:r>
            <a:r>
              <a:rPr lang="en-US" sz="1400" dirty="0">
                <a:latin typeface="Courier New" pitchFamily="49" charset="0"/>
                <a:cs typeface="Courier New" pitchFamily="49" charset="0"/>
              </a:rPr>
              <a:t>=003b  </a:t>
            </a:r>
            <a:r>
              <a:rPr lang="en-US" sz="1400" dirty="0" err="1">
                <a:latin typeface="Courier New" pitchFamily="49" charset="0"/>
                <a:cs typeface="Courier New" pitchFamily="49" charset="0"/>
              </a:rPr>
              <a:t>gs</a:t>
            </a:r>
            <a:r>
              <a:rPr lang="en-US" sz="1400" dirty="0">
                <a:latin typeface="Courier New" pitchFamily="49" charset="0"/>
                <a:cs typeface="Courier New" pitchFamily="49" charset="0"/>
              </a:rPr>
              <a:t>=0000             </a:t>
            </a:r>
            <a:r>
              <a:rPr lang="en-US" sz="1400" dirty="0" err="1">
                <a:latin typeface="Courier New" pitchFamily="49" charset="0"/>
                <a:cs typeface="Courier New" pitchFamily="49" charset="0"/>
              </a:rPr>
              <a:t>efl</a:t>
            </a:r>
            <a:r>
              <a:rPr lang="en-US" sz="1400" dirty="0">
                <a:latin typeface="Courier New" pitchFamily="49" charset="0"/>
                <a:cs typeface="Courier New" pitchFamily="49" charset="0"/>
              </a:rPr>
              <a:t>=00000246</a:t>
            </a:r>
          </a:p>
          <a:p>
            <a:r>
              <a:rPr lang="en-US" sz="1400" b="1" dirty="0">
                <a:latin typeface="Courier New" pitchFamily="49" charset="0"/>
                <a:cs typeface="Courier New" pitchFamily="49" charset="0"/>
              </a:rPr>
              <a:t>kernel32!GlobalAlloc</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7c80fdcd 6a1c            push    1Ch</a:t>
            </a:r>
          </a:p>
          <a:p>
            <a:r>
              <a:rPr lang="en-US" sz="1400" dirty="0">
                <a:latin typeface="Courier New" pitchFamily="49" charset="0"/>
                <a:cs typeface="Courier New" pitchFamily="49" charset="0"/>
              </a:rPr>
              <a:t>0:008&gt; </a:t>
            </a:r>
            <a:r>
              <a:rPr lang="en-US" sz="1400" dirty="0" err="1">
                <a:latin typeface="Courier New" pitchFamily="49" charset="0"/>
                <a:cs typeface="Courier New" pitchFamily="49" charset="0"/>
              </a:rPr>
              <a:t>kv</a:t>
            </a:r>
            <a:endParaRPr lang="en-US" sz="1400" dirty="0">
              <a:latin typeface="Courier New" pitchFamily="49" charset="0"/>
              <a:cs typeface="Courier New" pitchFamily="49" charset="0"/>
            </a:endParaRPr>
          </a:p>
          <a:p>
            <a:r>
              <a:rPr lang="en-US" sz="1400" dirty="0" err="1" smtClean="0">
                <a:latin typeface="Courier New" pitchFamily="49" charset="0"/>
                <a:cs typeface="Courier New" pitchFamily="49" charset="0"/>
              </a:rPr>
              <a:t>ChildEBP</a:t>
            </a:r>
            <a:r>
              <a:rPr lang="en-US" sz="1400" dirty="0" smtClean="0">
                <a:latin typeface="Courier New" pitchFamily="49" charset="0"/>
                <a:cs typeface="Courier New" pitchFamily="49" charset="0"/>
              </a:rPr>
              <a:t> </a:t>
            </a:r>
            <a:r>
              <a:rPr lang="en-US" sz="1400" dirty="0" err="1">
                <a:latin typeface="Courier New" pitchFamily="49" charset="0"/>
                <a:cs typeface="Courier New" pitchFamily="49" charset="0"/>
              </a:rPr>
              <a:t>RetAddr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to Child              </a:t>
            </a:r>
          </a:p>
          <a:p>
            <a:r>
              <a:rPr lang="en-US" sz="1400" dirty="0" smtClean="0">
                <a:latin typeface="Courier New" pitchFamily="49" charset="0"/>
                <a:cs typeface="Courier New" pitchFamily="49" charset="0"/>
              </a:rPr>
              <a:t>025dd46c </a:t>
            </a:r>
            <a:r>
              <a:rPr lang="en-US" sz="1400" dirty="0">
                <a:latin typeface="Courier New" pitchFamily="49" charset="0"/>
                <a:cs typeface="Courier New" pitchFamily="49" charset="0"/>
              </a:rPr>
              <a:t>690148aa 00000030 00004008 00004008 kernel32!GlobalAlloc</a:t>
            </a:r>
          </a:p>
          <a:p>
            <a:r>
              <a:rPr lang="en-US" sz="1400" dirty="0">
                <a:latin typeface="Courier New" pitchFamily="49" charset="0"/>
                <a:cs typeface="Courier New" pitchFamily="49" charset="0"/>
              </a:rPr>
              <a:t>025dd480 69009071 00004008 00000001 00009100 IML32!Ordinal1218+0x2a</a:t>
            </a:r>
          </a:p>
          <a:p>
            <a:r>
              <a:rPr lang="en-US" sz="1400" dirty="0">
                <a:latin typeface="Courier New" pitchFamily="49" charset="0"/>
                <a:cs typeface="Courier New" pitchFamily="49" charset="0"/>
              </a:rPr>
              <a:t>025dd49c 690804e0 00004000 00009100 00000001 IML32!Ordinal9233+0x9071</a:t>
            </a:r>
          </a:p>
          <a:p>
            <a:r>
              <a:rPr lang="en-US" sz="1400" dirty="0">
                <a:latin typeface="Courier New" pitchFamily="49" charset="0"/>
                <a:cs typeface="Courier New" pitchFamily="49" charset="0"/>
              </a:rPr>
              <a:t>00000000 00000000 00000000 00000000 00000000 IML32!Ordinal2064+0x64d0</a:t>
            </a:r>
          </a:p>
          <a:p>
            <a:r>
              <a:rPr lang="it-IT" sz="1400" dirty="0">
                <a:latin typeface="Courier New" pitchFamily="49" charset="0"/>
                <a:cs typeface="Courier New" pitchFamily="49" charset="0"/>
              </a:rPr>
              <a:t>0:008&gt; dd @esp L14</a:t>
            </a:r>
          </a:p>
          <a:p>
            <a:r>
              <a:rPr lang="it-IT" sz="1400" dirty="0">
                <a:latin typeface="Courier New" pitchFamily="49" charset="0"/>
                <a:cs typeface="Courier New" pitchFamily="49" charset="0"/>
              </a:rPr>
              <a:t>025dd470  690148aa 00000030 00004008 00004008</a:t>
            </a:r>
          </a:p>
          <a:p>
            <a:r>
              <a:rPr lang="it-IT" sz="1400" dirty="0">
                <a:latin typeface="Courier New" pitchFamily="49" charset="0"/>
                <a:cs typeface="Courier New" pitchFamily="49" charset="0"/>
              </a:rPr>
              <a:t>025dd480  00000001 69009071 00004008 00000001</a:t>
            </a:r>
          </a:p>
          <a:p>
            <a:r>
              <a:rPr lang="it-IT" sz="1400" dirty="0">
                <a:latin typeface="Courier New" pitchFamily="49" charset="0"/>
                <a:cs typeface="Courier New" pitchFamily="49" charset="0"/>
              </a:rPr>
              <a:t>025dd490  00009100 00000000 00008000 00000000</a:t>
            </a:r>
          </a:p>
          <a:p>
            <a:r>
              <a:rPr lang="it-IT" sz="1400" dirty="0">
                <a:latin typeface="Courier New" pitchFamily="49" charset="0"/>
                <a:cs typeface="Courier New" pitchFamily="49" charset="0"/>
              </a:rPr>
              <a:t>025dd4a0  690804e0 00004000 00009100 00000001</a:t>
            </a:r>
          </a:p>
          <a:p>
            <a:r>
              <a:rPr lang="it-IT" sz="1400" dirty="0">
                <a:latin typeface="Courier New" pitchFamily="49" charset="0"/>
                <a:cs typeface="Courier New" pitchFamily="49" charset="0"/>
              </a:rPr>
              <a:t>025dd4b0  00000000 00000000 00000000 </a:t>
            </a:r>
            <a:r>
              <a:rPr lang="it-IT" sz="1400" b="1" dirty="0" smtClean="0">
                <a:latin typeface="Courier New" pitchFamily="49" charset="0"/>
                <a:cs typeface="Courier New" pitchFamily="49" charset="0"/>
              </a:rPr>
              <a:t>6900966f</a:t>
            </a:r>
          </a:p>
          <a:p>
            <a:r>
              <a:rPr lang="en-US" sz="1400" dirty="0">
                <a:latin typeface="Courier New" pitchFamily="49" charset="0"/>
                <a:cs typeface="Courier New" pitchFamily="49" charset="0"/>
              </a:rPr>
              <a:t>0:008&gt; </a:t>
            </a:r>
            <a:r>
              <a:rPr lang="en-US" sz="1400" dirty="0" err="1">
                <a:latin typeface="Courier New" pitchFamily="49" charset="0"/>
                <a:cs typeface="Courier New" pitchFamily="49" charset="0"/>
              </a:rPr>
              <a:t>ub</a:t>
            </a:r>
            <a:r>
              <a:rPr lang="en-US" sz="1400" dirty="0">
                <a:latin typeface="Courier New" pitchFamily="49" charset="0"/>
                <a:cs typeface="Courier New" pitchFamily="49" charset="0"/>
              </a:rPr>
              <a:t> 6900966f L3</a:t>
            </a:r>
          </a:p>
          <a:p>
            <a:r>
              <a:rPr lang="en-US" sz="1400" dirty="0">
                <a:latin typeface="Courier New" pitchFamily="49" charset="0"/>
                <a:cs typeface="Courier New" pitchFamily="49" charset="0"/>
              </a:rPr>
              <a:t>IML32!</a:t>
            </a:r>
            <a:r>
              <a:rPr lang="en-US" sz="1400" b="1" dirty="0">
                <a:latin typeface="Courier New" pitchFamily="49" charset="0"/>
                <a:cs typeface="Courier New" pitchFamily="49" charset="0"/>
              </a:rPr>
              <a:t>Ordinal1135</a:t>
            </a:r>
            <a:r>
              <a:rPr lang="en-US" sz="1400" dirty="0">
                <a:latin typeface="Courier New" pitchFamily="49" charset="0"/>
                <a:cs typeface="Courier New" pitchFamily="49" charset="0"/>
              </a:rPr>
              <a:t>+0x287:</a:t>
            </a:r>
          </a:p>
          <a:p>
            <a:r>
              <a:rPr lang="en-US" sz="1400" dirty="0">
                <a:latin typeface="Courier New" pitchFamily="49" charset="0"/>
                <a:cs typeface="Courier New" pitchFamily="49" charset="0"/>
              </a:rPr>
              <a:t>69009667 52              push    </a:t>
            </a:r>
            <a:r>
              <a:rPr lang="en-US" sz="1400" dirty="0" err="1">
                <a:latin typeface="Courier New" pitchFamily="49" charset="0"/>
                <a:cs typeface="Courier New" pitchFamily="49" charset="0"/>
              </a:rPr>
              <a:t>edx</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69009668 6a20            push    20h</a:t>
            </a:r>
          </a:p>
          <a:p>
            <a:r>
              <a:rPr lang="en-US" sz="1400" dirty="0">
                <a:latin typeface="Courier New" pitchFamily="49" charset="0"/>
                <a:cs typeface="Courier New" pitchFamily="49" charset="0"/>
              </a:rPr>
              <a:t>6900966a e8f16f0700      call    IML32!Ordinal2064+0x6650 (69080660)</a:t>
            </a:r>
          </a:p>
        </p:txBody>
      </p:sp>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Shockwave memory manager, revisited</a:t>
            </a:r>
          </a:p>
        </p:txBody>
      </p:sp>
      <p:sp>
        <p:nvSpPr>
          <p:cNvPr id="4" name="Rectangle 3"/>
          <p:cNvSpPr/>
          <p:nvPr/>
        </p:nvSpPr>
        <p:spPr bwMode="auto">
          <a:xfrm>
            <a:off x="85725" y="3619500"/>
            <a:ext cx="7477125" cy="257175"/>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5" name="Rectangle 4"/>
          <p:cNvSpPr/>
          <p:nvPr/>
        </p:nvSpPr>
        <p:spPr bwMode="auto">
          <a:xfrm>
            <a:off x="4086226" y="4895850"/>
            <a:ext cx="895350" cy="257175"/>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6" name="Rectangle 5"/>
          <p:cNvSpPr/>
          <p:nvPr/>
        </p:nvSpPr>
        <p:spPr bwMode="auto">
          <a:xfrm>
            <a:off x="795339" y="5324475"/>
            <a:ext cx="1204912" cy="257175"/>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7" name="Rectangle 6"/>
          <p:cNvSpPr/>
          <p:nvPr/>
        </p:nvSpPr>
        <p:spPr bwMode="auto">
          <a:xfrm>
            <a:off x="130970" y="2114550"/>
            <a:ext cx="2183605" cy="257175"/>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cxnSp>
        <p:nvCxnSpPr>
          <p:cNvPr id="9" name="Straight Arrow Connector 8"/>
          <p:cNvCxnSpPr/>
          <p:nvPr/>
        </p:nvCxnSpPr>
        <p:spPr bwMode="auto">
          <a:xfrm flipH="1">
            <a:off x="7748588" y="3476625"/>
            <a:ext cx="238124" cy="27146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0" name="TextBox 9"/>
          <p:cNvSpPr txBox="1"/>
          <p:nvPr/>
        </p:nvSpPr>
        <p:spPr>
          <a:xfrm>
            <a:off x="7748587" y="3086100"/>
            <a:ext cx="1295547" cy="338554"/>
          </a:xfrm>
          <a:prstGeom prst="rect">
            <a:avLst/>
          </a:prstGeom>
          <a:noFill/>
        </p:spPr>
        <p:txBody>
          <a:bodyPr wrap="none" rtlCol="0">
            <a:spAutoFit/>
          </a:bodyPr>
          <a:lstStyle/>
          <a:p>
            <a:r>
              <a:rPr lang="en-US" sz="1600" b="1" dirty="0" smtClean="0">
                <a:solidFill>
                  <a:srgbClr val="FF0000"/>
                </a:solidFill>
                <a:latin typeface="Courier New" pitchFamily="49" charset="0"/>
                <a:cs typeface="Courier New" pitchFamily="49" charset="0"/>
              </a:rPr>
              <a:t>@</a:t>
            </a:r>
            <a:r>
              <a:rPr lang="en-US" sz="1600" b="1" dirty="0" err="1" smtClean="0">
                <a:solidFill>
                  <a:srgbClr val="FF0000"/>
                </a:solidFill>
                <a:latin typeface="Courier New" pitchFamily="49" charset="0"/>
                <a:cs typeface="Courier New" pitchFamily="49" charset="0"/>
              </a:rPr>
              <a:t>ebp</a:t>
            </a:r>
            <a:r>
              <a:rPr lang="en-US" sz="1600" b="1" dirty="0" smtClean="0">
                <a:solidFill>
                  <a:srgbClr val="FF0000"/>
                </a:solidFill>
                <a:latin typeface="Courier New" pitchFamily="49" charset="0"/>
                <a:cs typeface="Courier New" pitchFamily="49" charset="0"/>
              </a:rPr>
              <a:t> fail</a:t>
            </a:r>
            <a:endParaRPr lang="en-US" sz="1600"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32411849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noProof="0" dirty="0" smtClean="0">
                <a:latin typeface="+mj-lt"/>
                <a:ea typeface="+mj-ea"/>
                <a:cs typeface="+mj-cs"/>
              </a:rPr>
              <a:t>Shockwave memory manager, revisited</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a:solidFill>
                  <a:srgbClr val="00539B"/>
                </a:solidFill>
              </a:rPr>
              <a:t>In the process of poking around in 1135…</a:t>
            </a:r>
          </a:p>
          <a:p>
            <a:pPr marL="742950" lvl="1" indent="-285750" fontAlgn="base">
              <a:spcBef>
                <a:spcPct val="20000"/>
              </a:spcBef>
              <a:spcAft>
                <a:spcPct val="0"/>
              </a:spcAft>
              <a:buFontTx/>
              <a:buChar char="–"/>
              <a:defRPr/>
            </a:pPr>
            <a:r>
              <a:rPr lang="en-US" sz="2000" kern="0" dirty="0"/>
              <a:t>We noticed an error handler with the 1 useful string in all of </a:t>
            </a:r>
            <a:r>
              <a:rPr lang="en-US" sz="2000" kern="0" dirty="0" smtClean="0"/>
              <a:t>Shockwave</a:t>
            </a: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endParaRPr lang="en-US" sz="2400" b="1" kern="0" dirty="0" smtClean="0">
              <a:solidFill>
                <a:srgbClr val="00539B"/>
              </a:solidFill>
            </a:endParaRPr>
          </a:p>
          <a:p>
            <a:pPr marL="342900" lvl="0" indent="-342900" fontAlgn="base">
              <a:spcBef>
                <a:spcPct val="20000"/>
              </a:spcBef>
              <a:spcAft>
                <a:spcPct val="0"/>
              </a:spcAft>
              <a:buFontTx/>
              <a:buChar char="•"/>
              <a:defRPr/>
            </a:pPr>
            <a:endParaRPr lang="en-US" sz="2400" b="1" kern="0" dirty="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…what the hell is </a:t>
            </a:r>
            <a:r>
              <a:rPr lang="en-US" sz="2400" b="1" kern="0" dirty="0" err="1" smtClean="0">
                <a:solidFill>
                  <a:srgbClr val="00539B"/>
                </a:solidFill>
              </a:rPr>
              <a:t>SmartHeap</a:t>
            </a:r>
            <a:r>
              <a:rPr lang="en-US" sz="2400" b="1" kern="0" dirty="0">
                <a:solidFill>
                  <a:srgbClr val="00539B"/>
                </a:solidFill>
              </a:rPr>
              <a:t>?</a:t>
            </a:r>
          </a:p>
          <a:p>
            <a:pPr marL="742950" lvl="1" indent="-285750" fontAlgn="base">
              <a:spcBef>
                <a:spcPct val="20000"/>
              </a:spcBef>
              <a:spcAft>
                <a:spcPct val="0"/>
              </a:spcAft>
              <a:buFontTx/>
              <a:buChar char="–"/>
              <a:defRPr/>
            </a:pPr>
            <a:r>
              <a:rPr lang="en-US" sz="2000" kern="0" dirty="0" smtClean="0"/>
              <a:t>The function that uses that string provided us with a useful execution path, at the very least</a:t>
            </a:r>
            <a:endParaRPr lang="en-US" sz="2400" b="1" kern="0" dirty="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pic>
        <p:nvPicPr>
          <p:cNvPr id="5122" name="Picture 2" descr="C:\Users\aaron\Documents\Research\Presentations\CanSecWest 2011\img\smartheap_error_st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61" y="3090863"/>
            <a:ext cx="8946264" cy="45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812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Intro to </a:t>
            </a:r>
            <a:r>
              <a:rPr lang="en-US" sz="2600" b="1" kern="0" dirty="0" err="1" smtClean="0">
                <a:latin typeface="+mj-lt"/>
                <a:ea typeface="+mj-ea"/>
                <a:cs typeface="+mj-cs"/>
              </a:rPr>
              <a:t>SmartHeap</a:t>
            </a:r>
            <a:endParaRPr lang="en-US" sz="2600" b="1" kern="0" noProof="0" dirty="0" smtClean="0">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err="1" smtClean="0">
                <a:solidFill>
                  <a:srgbClr val="00539B"/>
                </a:solidFill>
              </a:rPr>
              <a:t>SmartHeap</a:t>
            </a:r>
            <a:r>
              <a:rPr lang="en-US" sz="2400" b="1" kern="0" dirty="0" smtClean="0">
                <a:solidFill>
                  <a:srgbClr val="00539B"/>
                </a:solidFill>
              </a:rPr>
              <a:t> has been around for a while (&gt;20 years)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Made by </a:t>
            </a:r>
            <a:r>
              <a:rPr lang="en-US" sz="2000" kern="0" dirty="0" err="1" smtClean="0"/>
              <a:t>MicroQuill</a:t>
            </a:r>
            <a:r>
              <a:rPr lang="en-US" sz="2000" kern="0" dirty="0"/>
              <a:t>: </a:t>
            </a:r>
            <a:r>
              <a:rPr lang="en-US" sz="2000" kern="0" dirty="0">
                <a:hlinkClick r:id="rId3"/>
              </a:rPr>
              <a:t>http://</a:t>
            </a:r>
            <a:r>
              <a:rPr lang="en-US" sz="2000" kern="0" dirty="0" smtClean="0">
                <a:hlinkClick r:id="rId3"/>
              </a:rPr>
              <a:t>www.microquill.com/smartheap/index.html</a:t>
            </a:r>
            <a:r>
              <a:rPr lang="en-US" sz="2000" kern="0" dirty="0" smtClean="0"/>
              <a:t> </a:t>
            </a:r>
            <a:endParaRPr lang="en-US" sz="2000" kern="0" dirty="0"/>
          </a:p>
          <a:p>
            <a:pPr marL="742950" lvl="1" indent="-285750" fontAlgn="base">
              <a:spcBef>
                <a:spcPct val="20000"/>
              </a:spcBef>
              <a:spcAft>
                <a:spcPct val="0"/>
              </a:spcAft>
              <a:buFontTx/>
              <a:buChar char="–"/>
              <a:defRPr/>
            </a:pPr>
            <a:r>
              <a:rPr lang="en-US" sz="2000" kern="0" dirty="0" smtClean="0"/>
              <a:t>Yet nobody has apparently reversed/documented it</a:t>
            </a:r>
          </a:p>
          <a:p>
            <a:pPr lvl="0" fontAlgn="base">
              <a:spcBef>
                <a:spcPct val="20000"/>
              </a:spcBef>
              <a:spcAft>
                <a:spcPct val="0"/>
              </a:spcAft>
              <a:defRPr/>
            </a:pPr>
            <a:endParaRPr lang="en-US" sz="2400" b="1" kern="0" dirty="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Woo, there’s API documentation!</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a:hlinkClick r:id="rId4"/>
              </a:rPr>
              <a:t>http://</a:t>
            </a:r>
            <a:r>
              <a:rPr lang="en-US" sz="2000" kern="0" dirty="0" smtClean="0">
                <a:hlinkClick r:id="rId4"/>
              </a:rPr>
              <a:t>www.microquill.com/kb/docs/01_intro.html</a:t>
            </a:r>
            <a:r>
              <a:rPr lang="en-US" sz="2000" kern="0" dirty="0" smtClean="0"/>
              <a:t> </a:t>
            </a:r>
          </a:p>
          <a:p>
            <a:pPr marL="742950" lvl="1" indent="-285750" fontAlgn="base">
              <a:spcBef>
                <a:spcPct val="20000"/>
              </a:spcBef>
              <a:spcAft>
                <a:spcPct val="0"/>
              </a:spcAft>
              <a:buFontTx/>
              <a:buChar char="–"/>
              <a:defRPr/>
            </a:pPr>
            <a:r>
              <a:rPr lang="en-US" sz="2000" kern="0" dirty="0" smtClean="0"/>
              <a:t>Short-lived victory…</a:t>
            </a:r>
          </a:p>
          <a:p>
            <a:pPr marL="1200150" lvl="2" indent="-285750" fontAlgn="base">
              <a:spcBef>
                <a:spcPct val="20000"/>
              </a:spcBef>
              <a:spcAft>
                <a:spcPct val="0"/>
              </a:spcAft>
              <a:buFontTx/>
              <a:buChar char="–"/>
              <a:defRPr/>
            </a:pPr>
            <a:r>
              <a:rPr lang="en-US" sz="2000" kern="0" dirty="0" smtClean="0"/>
              <a:t>There are 5 different possible APIs</a:t>
            </a:r>
          </a:p>
          <a:p>
            <a:pPr marL="1657350" lvl="3" indent="-285750" fontAlgn="base">
              <a:spcBef>
                <a:spcPct val="20000"/>
              </a:spcBef>
              <a:spcAft>
                <a:spcPct val="0"/>
              </a:spcAft>
              <a:buFontTx/>
              <a:buChar char="–"/>
              <a:defRPr/>
            </a:pPr>
            <a:r>
              <a:rPr lang="en-US" sz="2000" kern="0" dirty="0" smtClean="0"/>
              <a:t>ANSI C</a:t>
            </a:r>
          </a:p>
          <a:p>
            <a:pPr marL="1657350" lvl="3" indent="-285750" fontAlgn="base">
              <a:spcBef>
                <a:spcPct val="20000"/>
              </a:spcBef>
              <a:spcAft>
                <a:spcPct val="0"/>
              </a:spcAft>
              <a:buFontTx/>
              <a:buChar char="–"/>
              <a:defRPr/>
            </a:pPr>
            <a:r>
              <a:rPr lang="en-US" sz="2000" kern="0" dirty="0" smtClean="0"/>
              <a:t>C++</a:t>
            </a:r>
          </a:p>
          <a:p>
            <a:pPr marL="1657350" lvl="3" indent="-285750" fontAlgn="base">
              <a:spcBef>
                <a:spcPct val="20000"/>
              </a:spcBef>
              <a:spcAft>
                <a:spcPct val="0"/>
              </a:spcAft>
              <a:buFontTx/>
              <a:buChar char="–"/>
              <a:defRPr/>
            </a:pPr>
            <a:r>
              <a:rPr lang="en-US" sz="2000" kern="0" dirty="0" smtClean="0"/>
              <a:t>Fixed-size</a:t>
            </a:r>
          </a:p>
          <a:p>
            <a:pPr marL="1657350" lvl="3" indent="-285750" fontAlgn="base">
              <a:spcBef>
                <a:spcPct val="20000"/>
              </a:spcBef>
              <a:spcAft>
                <a:spcPct val="0"/>
              </a:spcAft>
              <a:buFontTx/>
              <a:buChar char="–"/>
              <a:defRPr/>
            </a:pPr>
            <a:r>
              <a:rPr lang="en-US" sz="2000" kern="0" dirty="0" smtClean="0"/>
              <a:t>Pointer-based</a:t>
            </a:r>
          </a:p>
          <a:p>
            <a:pPr marL="1657350" lvl="3" indent="-285750" fontAlgn="base">
              <a:spcBef>
                <a:spcPct val="20000"/>
              </a:spcBef>
              <a:spcAft>
                <a:spcPct val="0"/>
              </a:spcAft>
              <a:buFontTx/>
              <a:buChar char="–"/>
              <a:defRPr/>
            </a:pPr>
            <a:r>
              <a:rPr lang="en-US" sz="2000" kern="0" dirty="0" smtClean="0"/>
              <a:t>Handle-based</a:t>
            </a: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Tree>
    <p:extLst>
      <p:ext uri="{BB962C8B-B14F-4D97-AF65-F5344CB8AC3E}">
        <p14:creationId xmlns:p14="http://schemas.microsoft.com/office/powerpoint/2010/main" val="36095354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Intro to </a:t>
            </a:r>
            <a:r>
              <a:rPr lang="en-US" sz="2600" b="1" kern="0" dirty="0" err="1" smtClean="0">
                <a:latin typeface="+mj-lt"/>
                <a:ea typeface="+mj-ea"/>
                <a:cs typeface="+mj-cs"/>
              </a:rPr>
              <a:t>SmartHeap</a:t>
            </a:r>
            <a:r>
              <a:rPr lang="en-US" sz="2600" b="1" kern="0" dirty="0" smtClean="0">
                <a:latin typeface="+mj-lt"/>
                <a:ea typeface="+mj-ea"/>
                <a:cs typeface="+mj-cs"/>
              </a:rPr>
              <a:t> (cont.)</a:t>
            </a:r>
            <a:endParaRPr lang="en-US" sz="2600" b="1" kern="0" noProof="0" dirty="0" smtClean="0">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Unfortunately, we have 0 symbols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We have no simple way of mapping the API docs to the binary</a:t>
            </a:r>
          </a:p>
          <a:p>
            <a:pPr marL="1200150" lvl="2" indent="-285750" fontAlgn="base">
              <a:spcBef>
                <a:spcPct val="20000"/>
              </a:spcBef>
              <a:spcAft>
                <a:spcPct val="0"/>
              </a:spcAft>
              <a:buFontTx/>
              <a:buChar char="–"/>
              <a:defRPr/>
            </a:pPr>
            <a:r>
              <a:rPr lang="en-US" sz="2000" kern="0" dirty="0" smtClean="0"/>
              <a:t>Ordinals are a pain</a:t>
            </a:r>
          </a:p>
          <a:p>
            <a:pPr marL="742950" lvl="1" indent="-285750" fontAlgn="base">
              <a:spcBef>
                <a:spcPct val="20000"/>
              </a:spcBef>
              <a:spcAft>
                <a:spcPct val="0"/>
              </a:spcAft>
              <a:buFontTx/>
              <a:buChar char="–"/>
              <a:defRPr/>
            </a:pPr>
            <a:r>
              <a:rPr lang="en-US" sz="2000" kern="0" dirty="0" smtClean="0"/>
              <a:t>Also, docs don’t contain any structure definitions</a:t>
            </a:r>
          </a:p>
          <a:p>
            <a:pPr marL="1200150" lvl="2" indent="-285750" fontAlgn="base">
              <a:spcBef>
                <a:spcPct val="20000"/>
              </a:spcBef>
              <a:spcAft>
                <a:spcPct val="0"/>
              </a:spcAft>
              <a:buFontTx/>
              <a:buChar char="–"/>
              <a:defRPr/>
            </a:pPr>
            <a:endParaRPr lang="en-US" sz="2000" kern="0" dirty="0" smtClean="0"/>
          </a:p>
          <a:p>
            <a:pPr lvl="0" fontAlgn="base">
              <a:spcBef>
                <a:spcPct val="20000"/>
              </a:spcBef>
              <a:spcAft>
                <a:spcPct val="0"/>
              </a:spcAft>
              <a:defRPr/>
            </a:pPr>
            <a:endParaRPr lang="en-US" sz="2400" b="1" kern="0" dirty="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So, as we know iml32 isn’t *just* </a:t>
            </a:r>
            <a:r>
              <a:rPr lang="en-US" sz="2400" b="1" kern="0" dirty="0" err="1" smtClean="0">
                <a:solidFill>
                  <a:srgbClr val="00539B"/>
                </a:solidFill>
              </a:rPr>
              <a:t>SmartHeap</a:t>
            </a:r>
            <a:r>
              <a:rPr lang="en-US" sz="2400" b="1" kern="0" dirty="0" smtClean="0">
                <a:solidFill>
                  <a:srgbClr val="00539B"/>
                </a:solidFill>
              </a:rPr>
              <a:t>…</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We decided to try to chunk out the abstraction layer that deals with memory management</a:t>
            </a:r>
          </a:p>
          <a:p>
            <a:pPr marL="742950" lvl="1" indent="-285750" fontAlgn="base">
              <a:spcBef>
                <a:spcPct val="20000"/>
              </a:spcBef>
              <a:spcAft>
                <a:spcPct val="0"/>
              </a:spcAft>
              <a:buFontTx/>
              <a:buChar char="–"/>
              <a:defRPr/>
            </a:pPr>
            <a:r>
              <a:rPr lang="en-US" sz="2000" kern="0" dirty="0" smtClean="0"/>
              <a:t>Luckily, the architecture of </a:t>
            </a:r>
            <a:r>
              <a:rPr lang="en-US" sz="2000" kern="0" dirty="0" err="1" smtClean="0"/>
              <a:t>SmartHeap</a:t>
            </a:r>
            <a:r>
              <a:rPr lang="en-US" sz="2000" kern="0" dirty="0" smtClean="0"/>
              <a:t> lends itself to this task</a:t>
            </a:r>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Tree>
    <p:extLst>
      <p:ext uri="{BB962C8B-B14F-4D97-AF65-F5344CB8AC3E}">
        <p14:creationId xmlns:p14="http://schemas.microsoft.com/office/powerpoint/2010/main" val="5785760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Slicing up iml32.dll</a:t>
            </a:r>
            <a:endParaRPr lang="en-US" sz="2600" b="1" kern="0" noProof="0" dirty="0" smtClean="0">
              <a:latin typeface="+mj-lt"/>
              <a:ea typeface="+mj-ea"/>
              <a:cs typeface="+mj-cs"/>
            </a:endParaRPr>
          </a:p>
        </p:txBody>
      </p:sp>
      <p:pic>
        <p:nvPicPr>
          <p:cNvPr id="6148" name="Picture 4" descr="C:\Users\aaron\Documents\Research\Presentations\CanSecWest 2011\img\GlobalAlloc_c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300163"/>
            <a:ext cx="9133830" cy="60483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aaron\Documents\Research\Presentations\CanSecWest 2011\img\iml32_globa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156" y="2124075"/>
            <a:ext cx="5908244" cy="456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889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dirty="0"/>
              <a:t>Slicing up </a:t>
            </a:r>
            <a:r>
              <a:rPr lang="en-US" sz="2600" b="1" kern="0" dirty="0" smtClean="0"/>
              <a:t>iml32.dll </a:t>
            </a:r>
            <a:r>
              <a:rPr lang="en-US" sz="2600" b="1" kern="0" dirty="0" smtClean="0">
                <a:latin typeface="+mj-lt"/>
                <a:ea typeface="+mj-ea"/>
                <a:cs typeface="+mj-cs"/>
              </a:rPr>
              <a:t>(cont.)</a:t>
            </a:r>
            <a:endParaRPr lang="en-US" sz="2600" b="1" kern="0" noProof="0" dirty="0" smtClean="0">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These </a:t>
            </a:r>
            <a:r>
              <a:rPr lang="en-US" sz="2400" b="1" kern="0" dirty="0" err="1" smtClean="0">
                <a:solidFill>
                  <a:srgbClr val="00539B"/>
                </a:solidFill>
              </a:rPr>
              <a:t>globals</a:t>
            </a:r>
            <a:r>
              <a:rPr lang="en-US" sz="2400" b="1" kern="0" dirty="0" smtClean="0">
                <a:solidFill>
                  <a:srgbClr val="00539B"/>
                </a:solidFill>
              </a:rPr>
              <a:t> (and their data </a:t>
            </a:r>
            <a:r>
              <a:rPr lang="en-US" sz="2400" b="1" kern="0" dirty="0" err="1" smtClean="0">
                <a:solidFill>
                  <a:srgbClr val="00539B"/>
                </a:solidFill>
              </a:rPr>
              <a:t>xrefs</a:t>
            </a:r>
            <a:r>
              <a:rPr lang="en-US" sz="2400" b="1" kern="0" dirty="0" smtClean="0">
                <a:solidFill>
                  <a:srgbClr val="00539B"/>
                </a:solidFill>
              </a:rPr>
              <a:t>) are useful</a:t>
            </a:r>
          </a:p>
          <a:p>
            <a:pPr marL="742950" lvl="1" indent="-285750" fontAlgn="base">
              <a:spcBef>
                <a:spcPct val="20000"/>
              </a:spcBef>
              <a:spcAft>
                <a:spcPct val="0"/>
              </a:spcAft>
              <a:buFontTx/>
              <a:buChar char="–"/>
              <a:defRPr/>
            </a:pPr>
            <a:r>
              <a:rPr lang="en-US" sz="2000" kern="0" dirty="0" smtClean="0"/>
              <a:t>We can assume functions that </a:t>
            </a:r>
            <a:r>
              <a:rPr lang="en-US" sz="2000" kern="0" dirty="0" err="1" smtClean="0"/>
              <a:t>xref</a:t>
            </a:r>
            <a:r>
              <a:rPr lang="en-US" sz="2000" kern="0" dirty="0" smtClean="0"/>
              <a:t> these are part of the mm</a:t>
            </a:r>
          </a:p>
          <a:p>
            <a:pPr marL="1200150" lvl="2" indent="-285750" fontAlgn="base">
              <a:spcBef>
                <a:spcPct val="20000"/>
              </a:spcBef>
              <a:spcAft>
                <a:spcPct val="0"/>
              </a:spcAft>
              <a:buFontTx/>
              <a:buChar char="–"/>
              <a:defRPr/>
            </a:pPr>
            <a:r>
              <a:rPr lang="en-US" sz="2000" kern="0" dirty="0" smtClean="0"/>
              <a:t>Also, children of these functions</a:t>
            </a:r>
          </a:p>
          <a:p>
            <a:pPr lvl="0" fontAlgn="base">
              <a:spcBef>
                <a:spcPct val="20000"/>
              </a:spcBef>
              <a:spcAft>
                <a:spcPct val="0"/>
              </a:spcAft>
              <a:defRPr/>
            </a:pPr>
            <a:endParaRPr lang="en-US" sz="2400" b="1" kern="0" dirty="0">
              <a:solidFill>
                <a:srgbClr val="00539B"/>
              </a:solidFill>
            </a:endParaRPr>
          </a:p>
          <a:p>
            <a:pPr marL="342900" lvl="0" indent="-342900" fontAlgn="base">
              <a:spcBef>
                <a:spcPct val="20000"/>
              </a:spcBef>
              <a:spcAft>
                <a:spcPct val="0"/>
              </a:spcAft>
              <a:buFontTx/>
              <a:buChar char="•"/>
              <a:defRPr/>
            </a:pPr>
            <a:r>
              <a:rPr lang="en-US" sz="2400" b="1" kern="0" dirty="0" err="1" smtClean="0">
                <a:solidFill>
                  <a:srgbClr val="00539B"/>
                </a:solidFill>
              </a:rPr>
              <a:t>IDAPython</a:t>
            </a:r>
            <a:r>
              <a:rPr lang="en-US" sz="2400" b="1" kern="0" dirty="0" smtClean="0">
                <a:solidFill>
                  <a:srgbClr val="00539B"/>
                </a:solidFill>
              </a:rPr>
              <a:t> to the rescue</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Some quick </a:t>
            </a:r>
            <a:r>
              <a:rPr lang="en-US" sz="2000" kern="0" dirty="0" err="1" smtClean="0"/>
              <a:t>IDApy</a:t>
            </a:r>
            <a:r>
              <a:rPr lang="en-US" sz="2000" kern="0" dirty="0" smtClean="0"/>
              <a:t> foo and we’ve got a list of functions</a:t>
            </a:r>
          </a:p>
          <a:p>
            <a:pPr marL="742950" lvl="1" indent="-285750" fontAlgn="base">
              <a:spcBef>
                <a:spcPct val="20000"/>
              </a:spcBef>
              <a:spcAft>
                <a:spcPct val="0"/>
              </a:spcAft>
              <a:buFontTx/>
              <a:buChar char="–"/>
              <a:defRPr/>
            </a:pPr>
            <a:r>
              <a:rPr lang="en-US" sz="2000" kern="0" dirty="0" smtClean="0"/>
              <a:t>Now what?</a:t>
            </a:r>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Tree>
    <p:extLst>
      <p:ext uri="{BB962C8B-B14F-4D97-AF65-F5344CB8AC3E}">
        <p14:creationId xmlns:p14="http://schemas.microsoft.com/office/powerpoint/2010/main" val="14595771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dirty="0"/>
              <a:t>Slicing up </a:t>
            </a:r>
            <a:r>
              <a:rPr lang="en-US" sz="2600" b="1" kern="0" dirty="0" smtClean="0"/>
              <a:t>iml32.dll </a:t>
            </a:r>
            <a:r>
              <a:rPr lang="en-US" sz="2600" b="1" kern="0" dirty="0" smtClean="0">
                <a:latin typeface="+mj-lt"/>
                <a:ea typeface="+mj-ea"/>
                <a:cs typeface="+mj-cs"/>
              </a:rPr>
              <a:t>(cont.)</a:t>
            </a:r>
            <a:endParaRPr lang="en-US" sz="2600" b="1" kern="0" noProof="0" dirty="0" smtClean="0">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At this point, we needed to find certain functionality</a:t>
            </a:r>
          </a:p>
          <a:p>
            <a:pPr marL="742950" lvl="1" indent="-285750" fontAlgn="base">
              <a:spcBef>
                <a:spcPct val="20000"/>
              </a:spcBef>
              <a:spcAft>
                <a:spcPct val="0"/>
              </a:spcAft>
              <a:buFontTx/>
              <a:buChar char="–"/>
              <a:defRPr/>
            </a:pPr>
            <a:r>
              <a:rPr lang="en-US" sz="2000" kern="0" dirty="0" smtClean="0"/>
              <a:t>Every memory manager should have a </a:t>
            </a:r>
            <a:r>
              <a:rPr lang="en-US" sz="2000" kern="0" dirty="0" err="1" smtClean="0"/>
              <a:t>malloc</a:t>
            </a:r>
            <a:r>
              <a:rPr lang="en-US" sz="2000" kern="0" dirty="0" smtClean="0"/>
              <a:t> and a free</a:t>
            </a:r>
          </a:p>
          <a:p>
            <a:pPr marL="1200150" lvl="2" indent="-285750" fontAlgn="base">
              <a:spcBef>
                <a:spcPct val="20000"/>
              </a:spcBef>
              <a:spcAft>
                <a:spcPct val="0"/>
              </a:spcAft>
              <a:buFontTx/>
              <a:buChar char="–"/>
              <a:defRPr/>
            </a:pPr>
            <a:r>
              <a:rPr lang="en-US" sz="2000" kern="0" dirty="0" smtClean="0"/>
              <a:t>And these should very likely be called during runtime </a:t>
            </a:r>
            <a:r>
              <a:rPr lang="en-US" sz="2000" b="1" kern="0" dirty="0" smtClean="0"/>
              <a:t>a lot</a:t>
            </a:r>
            <a:endParaRPr lang="en-US" sz="2000" kern="0" dirty="0" smtClean="0"/>
          </a:p>
          <a:p>
            <a:pPr lvl="0" fontAlgn="base">
              <a:spcBef>
                <a:spcPct val="20000"/>
              </a:spcBef>
              <a:spcAft>
                <a:spcPct val="0"/>
              </a:spcAft>
              <a:defRPr/>
            </a:pPr>
            <a:endParaRPr lang="en-US" sz="2400" b="1" kern="0" dirty="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Let’s make a runtime histogram</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From load-&gt;unload of iml32</a:t>
            </a:r>
          </a:p>
          <a:p>
            <a:pPr marL="742950" lvl="1" indent="-285750" fontAlgn="base">
              <a:spcBef>
                <a:spcPct val="20000"/>
              </a:spcBef>
              <a:spcAft>
                <a:spcPct val="0"/>
              </a:spcAft>
              <a:buFontTx/>
              <a:buChar char="–"/>
              <a:defRPr/>
            </a:pPr>
            <a:r>
              <a:rPr lang="en-US" sz="2000" kern="0" dirty="0" smtClean="0"/>
              <a:t>There are </a:t>
            </a:r>
            <a:r>
              <a:rPr lang="en-US" sz="2000" b="1" kern="0" dirty="0" smtClean="0"/>
              <a:t>95 functions</a:t>
            </a:r>
            <a:r>
              <a:rPr lang="en-US" sz="2000" kern="0" dirty="0" smtClean="0"/>
              <a:t> we care about</a:t>
            </a:r>
          </a:p>
          <a:p>
            <a:pPr marL="742950" lvl="1" indent="-285750" fontAlgn="base">
              <a:spcBef>
                <a:spcPct val="20000"/>
              </a:spcBef>
              <a:spcAft>
                <a:spcPct val="0"/>
              </a:spcAft>
              <a:buFontTx/>
              <a:buChar char="–"/>
              <a:defRPr/>
            </a:pPr>
            <a:r>
              <a:rPr lang="en-US" sz="2000" kern="0" dirty="0" smtClean="0"/>
              <a:t>We have no idea how often they will be called</a:t>
            </a:r>
          </a:p>
          <a:p>
            <a:pPr marL="742950" lvl="1" indent="-285750" fontAlgn="base">
              <a:spcBef>
                <a:spcPct val="20000"/>
              </a:spcBef>
              <a:spcAft>
                <a:spcPct val="0"/>
              </a:spcAft>
              <a:buFontTx/>
              <a:buChar char="–"/>
              <a:defRPr/>
            </a:pPr>
            <a:r>
              <a:rPr lang="en-US" sz="2000" kern="0" dirty="0" smtClean="0"/>
              <a:t>We </a:t>
            </a:r>
            <a:r>
              <a:rPr lang="en-US" sz="2000" b="1" kern="0" dirty="0" smtClean="0"/>
              <a:t>could</a:t>
            </a:r>
            <a:r>
              <a:rPr lang="en-US" sz="2000" kern="0" dirty="0" smtClean="0"/>
              <a:t> set breakpoints and increment temp registers…</a:t>
            </a:r>
          </a:p>
          <a:p>
            <a:pPr marL="1200150" lvl="2" indent="-285750" fontAlgn="base">
              <a:spcBef>
                <a:spcPct val="20000"/>
              </a:spcBef>
              <a:spcAft>
                <a:spcPct val="0"/>
              </a:spcAft>
              <a:buFontTx/>
              <a:buChar char="–"/>
              <a:defRPr/>
            </a:pPr>
            <a:r>
              <a:rPr lang="en-US" sz="2000" kern="0" dirty="0" smtClean="0"/>
              <a:t>Or we could hook them and not have to perform a context switch</a:t>
            </a:r>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Tree>
    <p:extLst>
      <p:ext uri="{BB962C8B-B14F-4D97-AF65-F5344CB8AC3E}">
        <p14:creationId xmlns:p14="http://schemas.microsoft.com/office/powerpoint/2010/main" val="2373247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First Impressions</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Crashes in some obvious structure manipulation</a:t>
            </a:r>
            <a:endParaRPr lang="en-US" sz="2400" b="1" u="heavy" kern="0" dirty="0">
              <a:solidFill>
                <a:srgbClr val="00539B"/>
              </a:solidFill>
            </a:endParaRPr>
          </a:p>
          <a:p>
            <a:pPr marL="742950" lvl="1" indent="-285750" fontAlgn="base">
              <a:spcBef>
                <a:spcPct val="20000"/>
              </a:spcBef>
              <a:spcAft>
                <a:spcPct val="0"/>
              </a:spcAft>
              <a:buFontTx/>
              <a:buChar char="–"/>
              <a:defRPr/>
            </a:pPr>
            <a:r>
              <a:rPr lang="en-US" sz="2400" kern="0" dirty="0" smtClean="0"/>
              <a:t>Inside an ordinal in iml32, definitely manipulating heap</a:t>
            </a:r>
          </a:p>
          <a:p>
            <a:pPr marL="1200150" lvl="2" indent="-285750" fontAlgn="base">
              <a:spcBef>
                <a:spcPct val="20000"/>
              </a:spcBef>
              <a:spcAft>
                <a:spcPct val="0"/>
              </a:spcAft>
              <a:buFontTx/>
              <a:buChar char="–"/>
              <a:defRPr/>
            </a:pPr>
            <a:r>
              <a:rPr lang="en-US" sz="2400" kern="0" dirty="0" smtClean="0"/>
              <a:t>No symbols/strings</a:t>
            </a:r>
          </a:p>
          <a:p>
            <a:pPr marL="742950" lvl="1" indent="-285750" fontAlgn="base">
              <a:spcBef>
                <a:spcPct val="20000"/>
              </a:spcBef>
              <a:spcAft>
                <a:spcPct val="0"/>
              </a:spcAft>
              <a:buFontTx/>
              <a:buChar char="–"/>
              <a:defRPr/>
            </a:pPr>
            <a:r>
              <a:rPr lang="en-US" sz="2400" kern="0" dirty="0" smtClean="0"/>
              <a:t>Standard procedure… </a:t>
            </a:r>
          </a:p>
          <a:p>
            <a:pPr marL="1200150" lvl="2" indent="-285750" fontAlgn="base">
              <a:spcBef>
                <a:spcPct val="20000"/>
              </a:spcBef>
              <a:spcAft>
                <a:spcPct val="0"/>
              </a:spcAft>
              <a:buFontTx/>
              <a:buChar char="–"/>
              <a:defRPr/>
            </a:pPr>
            <a:r>
              <a:rPr lang="en-US" sz="2400" kern="0" dirty="0" err="1" smtClean="0"/>
              <a:t>WinDBG</a:t>
            </a:r>
            <a:r>
              <a:rPr lang="en-US" sz="2400" kern="0" dirty="0" smtClean="0"/>
              <a:t> !heap extension to the rescue</a:t>
            </a:r>
          </a:p>
          <a:p>
            <a:pPr marL="1200150" lvl="2" indent="-285750" fontAlgn="base">
              <a:spcBef>
                <a:spcPct val="20000"/>
              </a:spcBef>
              <a:spcAft>
                <a:spcPct val="0"/>
              </a:spcAft>
              <a:buFontTx/>
              <a:buChar char="–"/>
              <a:defRPr/>
            </a:pPr>
            <a:r>
              <a:rPr lang="en-US" sz="2400" kern="0" dirty="0" smtClean="0"/>
              <a:t>!heap –p –a &lt;address&gt;</a:t>
            </a:r>
          </a:p>
          <a:p>
            <a:pPr marL="1657350" lvl="3" indent="-285750" fontAlgn="base">
              <a:spcBef>
                <a:spcPct val="20000"/>
              </a:spcBef>
              <a:spcAft>
                <a:spcPct val="0"/>
              </a:spcAft>
              <a:buFontTx/>
              <a:buChar char="–"/>
              <a:defRPr/>
            </a:pPr>
            <a:r>
              <a:rPr lang="en-US" sz="2400" kern="0" dirty="0" smtClean="0"/>
              <a:t>User mode stack trace </a:t>
            </a:r>
            <a:r>
              <a:rPr lang="en-US" sz="2400" kern="0" dirty="0" err="1" smtClean="0"/>
              <a:t>db</a:t>
            </a:r>
            <a:r>
              <a:rPr lang="en-US" sz="2400" kern="0" dirty="0" smtClean="0"/>
              <a:t> should show </a:t>
            </a:r>
            <a:r>
              <a:rPr lang="en-US" sz="2400" kern="0" dirty="0" err="1" smtClean="0"/>
              <a:t>alloc</a:t>
            </a:r>
            <a:r>
              <a:rPr lang="en-US" sz="2400" kern="0" dirty="0" smtClean="0"/>
              <a:t> stack</a:t>
            </a:r>
          </a:p>
        </p:txBody>
      </p:sp>
    </p:spTree>
    <p:extLst>
      <p:ext uri="{BB962C8B-B14F-4D97-AF65-F5344CB8AC3E}">
        <p14:creationId xmlns:p14="http://schemas.microsoft.com/office/powerpoint/2010/main" val="32241513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dirty="0" smtClean="0"/>
              <a:t>Runtime histogram</a:t>
            </a:r>
            <a:endParaRPr lang="en-US" sz="2600" b="1" kern="0" noProof="0" dirty="0" smtClean="0">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We first allocate some memory to hold the data</a:t>
            </a:r>
          </a:p>
          <a:p>
            <a:pPr marL="742950" lvl="1" indent="-285750" fontAlgn="base">
              <a:spcBef>
                <a:spcPct val="20000"/>
              </a:spcBef>
              <a:spcAft>
                <a:spcPct val="0"/>
              </a:spcAft>
              <a:buFontTx/>
              <a:buChar char="–"/>
              <a:defRPr/>
            </a:pPr>
            <a:r>
              <a:rPr lang="en-US" sz="2000" kern="0" dirty="0" smtClean="0"/>
              <a:t>4 bytes * 95 functions = 380 byte allocation</a:t>
            </a:r>
          </a:p>
          <a:p>
            <a:pPr marL="742950" lvl="1" indent="-285750" fontAlgn="base">
              <a:spcBef>
                <a:spcPct val="20000"/>
              </a:spcBef>
              <a:spcAft>
                <a:spcPct val="0"/>
              </a:spcAft>
              <a:buFontTx/>
              <a:buChar char="–"/>
              <a:defRPr/>
            </a:pPr>
            <a:r>
              <a:rPr lang="en-US" sz="2000" kern="0" dirty="0" smtClean="0"/>
              <a:t>Each function will be assigned an index into this “array” to increment</a:t>
            </a:r>
          </a:p>
          <a:p>
            <a:pPr lvl="1" fontAlgn="base">
              <a:spcBef>
                <a:spcPct val="20000"/>
              </a:spcBef>
              <a:spcAft>
                <a:spcPct val="0"/>
              </a:spcAft>
              <a:defRPr/>
            </a:pPr>
            <a:endParaRPr lang="en-US" sz="2400" b="1" kern="0" dirty="0">
              <a:solidFill>
                <a:srgbClr val="00539B"/>
              </a:solidFill>
            </a:endParaRPr>
          </a:p>
          <a:p>
            <a:pPr lvl="1" fontAlgn="base">
              <a:spcBef>
                <a:spcPct val="20000"/>
              </a:spcBef>
              <a:spcAft>
                <a:spcPct val="0"/>
              </a:spcAft>
              <a:defRPr/>
            </a:pPr>
            <a:endParaRPr lang="en-US" sz="2400" b="1" kern="0" dirty="0">
              <a:solidFill>
                <a:srgbClr val="00539B"/>
              </a:solidFill>
            </a:endParaRPr>
          </a:p>
          <a:p>
            <a:pPr lvl="1" fontAlgn="base">
              <a:spcBef>
                <a:spcPct val="20000"/>
              </a:spcBef>
              <a:spcAft>
                <a:spcPct val="0"/>
              </a:spcAft>
              <a:defRPr/>
            </a:pPr>
            <a:endParaRPr lang="en-US" sz="2400" b="1" kern="0" dirty="0">
              <a:solidFill>
                <a:srgbClr val="00539B"/>
              </a:solidFill>
            </a:endParaRPr>
          </a:p>
          <a:p>
            <a:pPr lvl="1" fontAlgn="base">
              <a:spcBef>
                <a:spcPct val="20000"/>
              </a:spcBef>
              <a:spcAft>
                <a:spcPct val="0"/>
              </a:spcAft>
              <a:defRPr/>
            </a:pPr>
            <a:endParaRPr lang="en-US" sz="2000" b="1" kern="0" dirty="0" smtClean="0"/>
          </a:p>
          <a:p>
            <a:pPr marL="742950" lvl="1" indent="-285750" fontAlgn="base">
              <a:spcBef>
                <a:spcPct val="20000"/>
              </a:spcBef>
              <a:spcAft>
                <a:spcPct val="0"/>
              </a:spcAft>
              <a:buFontTx/>
              <a:buChar char="–"/>
              <a:defRPr/>
            </a:pPr>
            <a:endParaRPr lang="en-US" sz="2000" b="1" kern="0" dirty="0"/>
          </a:p>
          <a:p>
            <a:pPr lvl="0" fontAlgn="base">
              <a:spcBef>
                <a:spcPct val="20000"/>
              </a:spcBef>
              <a:spcAft>
                <a:spcPct val="0"/>
              </a:spcAft>
              <a:defRPr/>
            </a:pPr>
            <a:endParaRPr lang="en-US" sz="2400" b="1" kern="0" dirty="0" smtClean="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This works very quickly and we can display it nicely</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Using the IDA </a:t>
            </a:r>
            <a:r>
              <a:rPr lang="en-US" sz="2000" kern="0" dirty="0" err="1" smtClean="0"/>
              <a:t>subview</a:t>
            </a:r>
            <a:r>
              <a:rPr lang="en-US" sz="2000" kern="0" dirty="0" smtClean="0"/>
              <a:t> again</a:t>
            </a:r>
            <a:endParaRPr lang="en-US" sz="2000" kern="0" dirty="0"/>
          </a:p>
          <a:p>
            <a:pPr marL="342900" lvl="0" indent="-342900" fontAlgn="base">
              <a:spcBef>
                <a:spcPct val="20000"/>
              </a:spcBef>
              <a:spcAft>
                <a:spcPct val="0"/>
              </a:spcAft>
              <a:buFontTx/>
              <a:buChar char="•"/>
              <a:defRPr/>
            </a:pPr>
            <a:endParaRPr lang="en-US" sz="2400" b="1" kern="0" dirty="0">
              <a:solidFill>
                <a:srgbClr val="00539B"/>
              </a:solidFill>
            </a:endParaRPr>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
        <p:nvSpPr>
          <p:cNvPr id="4" name="TextBox 3"/>
          <p:cNvSpPr txBox="1"/>
          <p:nvPr/>
        </p:nvSpPr>
        <p:spPr>
          <a:xfrm>
            <a:off x="792611" y="2756594"/>
            <a:ext cx="4846320" cy="2246769"/>
          </a:xfrm>
          <a:prstGeom prst="rect">
            <a:avLst/>
          </a:prstGeom>
          <a:noFill/>
        </p:spPr>
        <p:txBody>
          <a:bodyPr wrap="square" rtlCol="0">
            <a:spAutoFit/>
          </a:bodyPr>
          <a:lstStyle/>
          <a:p>
            <a:r>
              <a:rPr lang="en-US" sz="2000" b="1" dirty="0" err="1" smtClean="0">
                <a:latin typeface="Courier New" pitchFamily="49" charset="0"/>
                <a:cs typeface="Courier New" pitchFamily="49" charset="0"/>
              </a:rPr>
              <a:t>pushad</a:t>
            </a:r>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pushf</a:t>
            </a:r>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mov</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eax</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_</a:t>
            </a:r>
            <a:r>
              <a:rPr lang="en-US" sz="2000" b="1" dirty="0" err="1" smtClean="0">
                <a:latin typeface="Courier New" pitchFamily="49" charset="0"/>
                <a:cs typeface="Courier New" pitchFamily="49" charset="0"/>
              </a:rPr>
              <a:t>symArena</a:t>
            </a:r>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mov</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ebx</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_</a:t>
            </a:r>
            <a:r>
              <a:rPr lang="en-US" sz="2000" b="1" dirty="0" err="1" smtClean="0">
                <a:latin typeface="Courier New" pitchFamily="49" charset="0"/>
                <a:cs typeface="Courier New" pitchFamily="49" charset="0"/>
              </a:rPr>
              <a:t>symIndex</a:t>
            </a:r>
            <a:endParaRPr lang="en-US" sz="2000" b="1" dirty="0">
              <a:latin typeface="Courier New" pitchFamily="49" charset="0"/>
              <a:cs typeface="Courier New" pitchFamily="49" charset="0"/>
            </a:endParaRPr>
          </a:p>
          <a:p>
            <a:r>
              <a:rPr lang="en-US" sz="2000" b="1" dirty="0" err="1">
                <a:latin typeface="Courier New" pitchFamily="49" charset="0"/>
                <a:cs typeface="Courier New" pitchFamily="49" charset="0"/>
              </a:rPr>
              <a:t>inc</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dword</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eax+ebx</a:t>
            </a:r>
            <a:r>
              <a:rPr lang="en-US" sz="2000" b="1" dirty="0">
                <a:latin typeface="Courier New" pitchFamily="49" charset="0"/>
                <a:cs typeface="Courier New" pitchFamily="49" charset="0"/>
              </a:rPr>
              <a:t>*4]</a:t>
            </a:r>
          </a:p>
          <a:p>
            <a:r>
              <a:rPr lang="en-US" sz="2000" b="1" dirty="0" err="1">
                <a:latin typeface="Courier New" pitchFamily="49" charset="0"/>
                <a:cs typeface="Courier New" pitchFamily="49" charset="0"/>
              </a:rPr>
              <a:t>popf</a:t>
            </a:r>
            <a:endParaRPr lang="en-US" sz="2000" b="1" dirty="0">
              <a:latin typeface="Courier New" pitchFamily="49" charset="0"/>
              <a:cs typeface="Courier New" pitchFamily="49" charset="0"/>
            </a:endParaRPr>
          </a:p>
          <a:p>
            <a:r>
              <a:rPr lang="en-US" sz="2000" b="1" dirty="0" err="1" smtClean="0">
                <a:latin typeface="Courier New" pitchFamily="49" charset="0"/>
                <a:cs typeface="Courier New" pitchFamily="49" charset="0"/>
              </a:rPr>
              <a:t>popad</a:t>
            </a:r>
            <a:endParaRPr lang="en-US" sz="2000" b="1" dirty="0">
              <a:latin typeface="Courier New" pitchFamily="49" charset="0"/>
              <a:cs typeface="Courier New" pitchFamily="49" charset="0"/>
            </a:endParaRPr>
          </a:p>
        </p:txBody>
      </p:sp>
      <p:sp>
        <p:nvSpPr>
          <p:cNvPr id="5" name="TextBox 4"/>
          <p:cNvSpPr txBox="1"/>
          <p:nvPr/>
        </p:nvSpPr>
        <p:spPr>
          <a:xfrm>
            <a:off x="5086228" y="3545265"/>
            <a:ext cx="3262433" cy="707886"/>
          </a:xfrm>
          <a:prstGeom prst="rect">
            <a:avLst/>
          </a:prstGeom>
          <a:noFill/>
        </p:spPr>
        <p:txBody>
          <a:bodyPr wrap="none" rtlCol="0">
            <a:spAutoFit/>
          </a:bodyPr>
          <a:lstStyle/>
          <a:p>
            <a:pPr algn="ctr"/>
            <a:r>
              <a:rPr lang="en-US" sz="2000" b="1" dirty="0" smtClean="0">
                <a:solidFill>
                  <a:srgbClr val="FF0000"/>
                </a:solidFill>
                <a:latin typeface="Courier New" pitchFamily="49" charset="0"/>
                <a:cs typeface="Courier New" pitchFamily="49" charset="0"/>
              </a:rPr>
              <a:t>Resolved dynamically</a:t>
            </a:r>
          </a:p>
          <a:p>
            <a:pPr algn="ctr"/>
            <a:r>
              <a:rPr lang="en-US" sz="2000" b="1" dirty="0" smtClean="0">
                <a:solidFill>
                  <a:srgbClr val="FF0000"/>
                </a:solidFill>
                <a:latin typeface="Courier New" pitchFamily="49" charset="0"/>
                <a:cs typeface="Courier New" pitchFamily="49" charset="0"/>
              </a:rPr>
              <a:t>upon injection</a:t>
            </a:r>
            <a:endParaRPr lang="en-US" sz="2000" b="1" dirty="0">
              <a:solidFill>
                <a:srgbClr val="FF0000"/>
              </a:solidFill>
              <a:latin typeface="Courier New" pitchFamily="49" charset="0"/>
              <a:cs typeface="Courier New" pitchFamily="49" charset="0"/>
            </a:endParaRPr>
          </a:p>
        </p:txBody>
      </p:sp>
      <p:cxnSp>
        <p:nvCxnSpPr>
          <p:cNvPr id="6" name="Straight Arrow Connector 5"/>
          <p:cNvCxnSpPr>
            <a:stCxn id="5" idx="1"/>
          </p:cNvCxnSpPr>
          <p:nvPr/>
        </p:nvCxnSpPr>
        <p:spPr bwMode="auto">
          <a:xfrm flipH="1" flipV="1">
            <a:off x="3733800" y="3602903"/>
            <a:ext cx="1352428" cy="296305"/>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7" name="Straight Arrow Connector 6"/>
          <p:cNvCxnSpPr>
            <a:stCxn id="5" idx="1"/>
          </p:cNvCxnSpPr>
          <p:nvPr/>
        </p:nvCxnSpPr>
        <p:spPr bwMode="auto">
          <a:xfrm flipH="1">
            <a:off x="3733800" y="3899208"/>
            <a:ext cx="1352428"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5925076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dirty="0" err="1" smtClean="0"/>
              <a:t>PyDbgExt</a:t>
            </a:r>
            <a:endParaRPr lang="en-US" sz="2600" b="1" kern="0" noProof="0" dirty="0" smtClean="0">
              <a:latin typeface="+mj-lt"/>
              <a:ea typeface="+mj-ea"/>
              <a:cs typeface="+mj-cs"/>
            </a:endParaRPr>
          </a:p>
        </p:txBody>
      </p:sp>
      <p:sp>
        <p:nvSpPr>
          <p:cNvPr id="4"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Flier Lu was kind enough to write </a:t>
            </a:r>
            <a:r>
              <a:rPr lang="en-US" sz="2400" b="1" kern="0" dirty="0" err="1" smtClean="0">
                <a:solidFill>
                  <a:srgbClr val="00539B"/>
                </a:solidFill>
              </a:rPr>
              <a:t>PyDbgExt</a:t>
            </a:r>
            <a:endParaRPr lang="en-US" sz="2400" b="1" kern="0" dirty="0" smtClean="0">
              <a:solidFill>
                <a:srgbClr val="00539B"/>
              </a:solidFill>
            </a:endParaRPr>
          </a:p>
          <a:p>
            <a:pPr marL="742950" lvl="1" indent="-285750" fontAlgn="base">
              <a:spcBef>
                <a:spcPct val="20000"/>
              </a:spcBef>
              <a:spcAft>
                <a:spcPct val="0"/>
              </a:spcAft>
              <a:buFontTx/>
              <a:buChar char="–"/>
              <a:defRPr/>
            </a:pPr>
            <a:r>
              <a:rPr lang="en-US" sz="2000" kern="0" dirty="0">
                <a:hlinkClick r:id="rId3"/>
              </a:rPr>
              <a:t>http://</a:t>
            </a:r>
            <a:r>
              <a:rPr lang="en-US" sz="2000" kern="0" dirty="0" smtClean="0">
                <a:hlinkClick r:id="rId3"/>
              </a:rPr>
              <a:t>sourceforge.net/projects/pydbgext</a:t>
            </a:r>
            <a:r>
              <a:rPr lang="en-US" sz="2000" kern="0" dirty="0"/>
              <a:t> </a:t>
            </a:r>
            <a:endParaRPr lang="en-US" sz="2000" kern="0" dirty="0" smtClean="0"/>
          </a:p>
          <a:p>
            <a:pPr marL="742950" lvl="1" indent="-285750" fontAlgn="base">
              <a:spcBef>
                <a:spcPct val="20000"/>
              </a:spcBef>
              <a:spcAft>
                <a:spcPct val="0"/>
              </a:spcAft>
              <a:buFontTx/>
              <a:buChar char="–"/>
              <a:defRPr/>
            </a:pPr>
            <a:r>
              <a:rPr lang="en-US" sz="2000" kern="0" dirty="0" smtClean="0"/>
              <a:t>Allows us to run Python inside </a:t>
            </a:r>
            <a:r>
              <a:rPr lang="en-US" sz="2000" kern="0" dirty="0" err="1" smtClean="0"/>
              <a:t>WinDBG</a:t>
            </a:r>
            <a:endParaRPr lang="en-US" sz="2000" kern="0" dirty="0" smtClean="0"/>
          </a:p>
          <a:p>
            <a:pPr marL="742950" lvl="1" indent="-285750" fontAlgn="base">
              <a:spcBef>
                <a:spcPct val="20000"/>
              </a:spcBef>
              <a:spcAft>
                <a:spcPct val="0"/>
              </a:spcAft>
              <a:buFontTx/>
              <a:buChar char="–"/>
              <a:defRPr/>
            </a:pPr>
            <a:r>
              <a:rPr lang="en-US" sz="2000" kern="0" dirty="0" smtClean="0"/>
              <a:t>Unfortunately it was quite buggy and required a lot of manually tweaking and recompilation to get working properly</a:t>
            </a:r>
          </a:p>
          <a:p>
            <a:pPr marL="1200150" lvl="2" indent="-285750" fontAlgn="base">
              <a:spcBef>
                <a:spcPct val="20000"/>
              </a:spcBef>
              <a:spcAft>
                <a:spcPct val="0"/>
              </a:spcAft>
              <a:buFontTx/>
              <a:buChar char="–"/>
              <a:defRPr/>
            </a:pPr>
            <a:endParaRPr lang="en-US" sz="2000" kern="0" dirty="0"/>
          </a:p>
          <a:p>
            <a:pPr lvl="0" fontAlgn="base">
              <a:spcBef>
                <a:spcPct val="20000"/>
              </a:spcBef>
              <a:spcAft>
                <a:spcPct val="0"/>
              </a:spcAft>
              <a:defRPr/>
            </a:pPr>
            <a:endParaRPr lang="en-US" sz="2400" b="1" kern="0" dirty="0" smtClean="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We used </a:t>
            </a:r>
            <a:r>
              <a:rPr lang="en-US" sz="2400" b="1" kern="0" dirty="0" err="1" smtClean="0">
                <a:solidFill>
                  <a:srgbClr val="00539B"/>
                </a:solidFill>
              </a:rPr>
              <a:t>PyDbgExt</a:t>
            </a:r>
            <a:r>
              <a:rPr lang="en-US" sz="2400" b="1" kern="0" dirty="0" smtClean="0">
                <a:solidFill>
                  <a:srgbClr val="00539B"/>
                </a:solidFill>
              </a:rPr>
              <a:t> to read the histogram from memory</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And write it to disk for importing back to IDA</a:t>
            </a:r>
            <a:endParaRPr lang="en-US" sz="2000" kern="0" dirty="0"/>
          </a:p>
          <a:p>
            <a:pPr marL="342900" lvl="0" indent="-342900" fontAlgn="base">
              <a:spcBef>
                <a:spcPct val="20000"/>
              </a:spcBef>
              <a:spcAft>
                <a:spcPct val="0"/>
              </a:spcAft>
              <a:buFontTx/>
              <a:buChar char="•"/>
              <a:defRPr/>
            </a:pPr>
            <a:endParaRPr lang="en-US" sz="2400" b="1" kern="0" dirty="0">
              <a:solidFill>
                <a:srgbClr val="00539B"/>
              </a:solidFill>
            </a:endParaRPr>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Tree>
    <p:extLst>
      <p:ext uri="{BB962C8B-B14F-4D97-AF65-F5344CB8AC3E}">
        <p14:creationId xmlns:p14="http://schemas.microsoft.com/office/powerpoint/2010/main" val="7314616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dirty="0" err="1" smtClean="0"/>
              <a:t>PyDbgExt</a:t>
            </a:r>
            <a:r>
              <a:rPr lang="en-US" sz="2600" b="1" kern="0" dirty="0" smtClean="0"/>
              <a:t> (cont.)</a:t>
            </a:r>
            <a:endParaRPr lang="en-US" sz="2600" b="1" kern="0" noProof="0" dirty="0" smtClean="0">
              <a:latin typeface="+mj-lt"/>
              <a:ea typeface="+mj-ea"/>
              <a:cs typeface="+mj-cs"/>
            </a:endParaRPr>
          </a:p>
        </p:txBody>
      </p:sp>
      <p:sp>
        <p:nvSpPr>
          <p:cNvPr id="3" name="TextBox 2"/>
          <p:cNvSpPr txBox="1"/>
          <p:nvPr/>
        </p:nvSpPr>
        <p:spPr>
          <a:xfrm>
            <a:off x="257906" y="1373554"/>
            <a:ext cx="9284677" cy="4770537"/>
          </a:xfrm>
          <a:prstGeom prst="rect">
            <a:avLst/>
          </a:prstGeom>
          <a:noFill/>
        </p:spPr>
        <p:txBody>
          <a:bodyPr wrap="square" rtlCol="0">
            <a:spAutoFit/>
          </a:bodyPr>
          <a:lstStyle/>
          <a:p>
            <a:r>
              <a:rPr lang="en-US" sz="1600" b="1" dirty="0">
                <a:latin typeface="Courier New" pitchFamily="49" charset="0"/>
                <a:cs typeface="Courier New" pitchFamily="49" charset="0"/>
              </a:rPr>
              <a:t>0:008&gt; !load </a:t>
            </a:r>
            <a:r>
              <a:rPr lang="en-US" sz="1600" b="1" dirty="0" err="1">
                <a:latin typeface="Courier New" pitchFamily="49" charset="0"/>
                <a:cs typeface="Courier New" pitchFamily="49" charset="0"/>
              </a:rPr>
              <a:t>pydbgext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0:008&gt; !help</a:t>
            </a:r>
          </a:p>
          <a:p>
            <a:r>
              <a:rPr lang="en-US" sz="1600" b="1" dirty="0">
                <a:latin typeface="Courier New" pitchFamily="49" charset="0"/>
                <a:cs typeface="Courier New" pitchFamily="49" charset="0"/>
              </a:rPr>
              <a:t>Help for pydbgext.dll</a:t>
            </a:r>
          </a:p>
          <a:p>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r>
              <a:rPr lang="en-US" sz="1600" b="1" dirty="0" smtClean="0">
                <a:latin typeface="Courier New" pitchFamily="49" charset="0"/>
                <a:cs typeface="Courier New" pitchFamily="49" charset="0"/>
              </a:rPr>
              <a:t>Environment</a:t>
            </a:r>
            <a:r>
              <a:rPr lang="en-US" sz="1600" b="1" dirty="0">
                <a:latin typeface="Courier New" pitchFamily="49" charset="0"/>
                <a:cs typeface="Courier New" pitchFamily="49" charset="0"/>
              </a:rPr>
              <a:t>]</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Extension </a:t>
            </a:r>
            <a:r>
              <a:rPr lang="en-US" sz="1600" b="1" dirty="0">
                <a:latin typeface="Courier New" pitchFamily="49" charset="0"/>
                <a:cs typeface="Courier New" pitchFamily="49" charset="0"/>
              </a:rPr>
              <a:t>Image	: 0.1.0.48 	</a:t>
            </a:r>
          </a:p>
          <a:p>
            <a:r>
              <a:rPr lang="en-US" sz="1600" b="1" dirty="0" smtClean="0">
                <a:latin typeface="Courier New" pitchFamily="49" charset="0"/>
                <a:cs typeface="Courier New" pitchFamily="49" charset="0"/>
              </a:rPr>
              <a:t>	Python Version		: 2.6.6rc1</a:t>
            </a:r>
          </a:p>
          <a:p>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[Usage]</a:t>
            </a:r>
          </a:p>
          <a:p>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eval</a:t>
            </a: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Evaluate a python expression</a:t>
            </a:r>
          </a:p>
          <a:p>
            <a:r>
              <a:rPr lang="en-US" sz="1600" b="1" dirty="0">
                <a:latin typeface="Courier New" pitchFamily="49" charset="0"/>
                <a:cs typeface="Courier New" pitchFamily="49" charset="0"/>
              </a:rPr>
              <a:t>	import		</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Import a python module</a:t>
            </a:r>
          </a:p>
          <a:p>
            <a:r>
              <a:rPr lang="en-US" sz="1600" b="1" dirty="0">
                <a:latin typeface="Courier New" pitchFamily="49" charset="0"/>
                <a:cs typeface="Courier New" pitchFamily="49" charset="0"/>
              </a:rPr>
              <a:t>	from		</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Import a list of symbols from a python module</a:t>
            </a:r>
          </a:p>
          <a:p>
            <a:r>
              <a:rPr lang="en-US" sz="1600" b="1" dirty="0">
                <a:latin typeface="Courier New" pitchFamily="49" charset="0"/>
                <a:cs typeface="Courier New" pitchFamily="49" charset="0"/>
              </a:rPr>
              <a:t>	print		</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Evaluate and then print a python expression</a:t>
            </a:r>
          </a:p>
          <a:p>
            <a:r>
              <a:rPr lang="en-US" sz="1600" b="1" dirty="0">
                <a:latin typeface="Courier New" pitchFamily="49" charset="0"/>
                <a:cs typeface="Courier New" pitchFamily="49" charset="0"/>
              </a:rPr>
              <a:t>	exec		</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Execute a python script</a:t>
            </a:r>
          </a:p>
          <a:p>
            <a:r>
              <a:rPr lang="en-US" sz="1600" b="1" dirty="0">
                <a:latin typeface="Courier New" pitchFamily="49" charset="0"/>
                <a:cs typeface="Courier New" pitchFamily="49" charset="0"/>
              </a:rPr>
              <a:t>	help		</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Shows this help</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py</a:t>
            </a: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Evaluate a python expression</a:t>
            </a:r>
          </a:p>
          <a:p>
            <a:endParaRPr lang="en-US" sz="1600" b="1" dirty="0">
              <a:latin typeface="Courier New" pitchFamily="49" charset="0"/>
              <a:cs typeface="Courier New" pitchFamily="49" charset="0"/>
            </a:endParaRPr>
          </a:p>
        </p:txBody>
      </p:sp>
    </p:spTree>
    <p:extLst>
      <p:ext uri="{BB962C8B-B14F-4D97-AF65-F5344CB8AC3E}">
        <p14:creationId xmlns:p14="http://schemas.microsoft.com/office/powerpoint/2010/main" val="566479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dirty="0" smtClean="0"/>
              <a:t>Runtime histogram (cont.)</a:t>
            </a:r>
            <a:endParaRPr lang="en-US" sz="2600" b="1" kern="0" noProof="0" dirty="0" smtClean="0">
              <a:latin typeface="+mj-lt"/>
              <a:ea typeface="+mj-ea"/>
              <a:cs typeface="+mj-cs"/>
            </a:endParaRPr>
          </a:p>
        </p:txBody>
      </p:sp>
      <p:pic>
        <p:nvPicPr>
          <p:cNvPr id="6" name="Picture 3" descr="C:\Users\aaron\Documents\Research\Presentations\CanSecWest 2011\img\smartheap_histo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91" y="1116192"/>
            <a:ext cx="7943402" cy="555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092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aaron\Documents\Research\Presentations\CanSecWest 2011\img\smartheap_histo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91" y="1116192"/>
            <a:ext cx="7943402" cy="55513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dirty="0" smtClean="0"/>
              <a:t>Runtime histogram (cont.)</a:t>
            </a:r>
            <a:endParaRPr lang="en-US" sz="2600" b="1" kern="0" noProof="0" dirty="0" smtClean="0">
              <a:latin typeface="+mj-lt"/>
              <a:ea typeface="+mj-ea"/>
              <a:cs typeface="+mj-cs"/>
            </a:endParaRPr>
          </a:p>
        </p:txBody>
      </p:sp>
      <p:sp>
        <p:nvSpPr>
          <p:cNvPr id="3" name="Rectangle 2"/>
          <p:cNvSpPr/>
          <p:nvPr/>
        </p:nvSpPr>
        <p:spPr bwMode="auto">
          <a:xfrm>
            <a:off x="738186" y="2552700"/>
            <a:ext cx="1357314" cy="123825"/>
          </a:xfrm>
          <a:prstGeom prst="rect">
            <a:avLst/>
          </a:prstGeom>
          <a:solidFill>
            <a:srgbClr val="FF0000">
              <a:alpha val="51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4" name="TextBox 3"/>
          <p:cNvSpPr txBox="1"/>
          <p:nvPr/>
        </p:nvSpPr>
        <p:spPr>
          <a:xfrm>
            <a:off x="2933128" y="2850118"/>
            <a:ext cx="4458272" cy="369332"/>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Heap initialization called once</a:t>
            </a:r>
            <a:endParaRPr lang="en-US" b="1" dirty="0">
              <a:solidFill>
                <a:srgbClr val="FF0000"/>
              </a:solidFill>
              <a:latin typeface="Courier New" pitchFamily="49" charset="0"/>
              <a:cs typeface="Courier New" pitchFamily="49" charset="0"/>
            </a:endParaRPr>
          </a:p>
        </p:txBody>
      </p:sp>
      <p:cxnSp>
        <p:nvCxnSpPr>
          <p:cNvPr id="10" name="Straight Arrow Connector 9"/>
          <p:cNvCxnSpPr>
            <a:stCxn id="4" idx="1"/>
          </p:cNvCxnSpPr>
          <p:nvPr/>
        </p:nvCxnSpPr>
        <p:spPr bwMode="auto">
          <a:xfrm flipH="1" flipV="1">
            <a:off x="2209800" y="2695575"/>
            <a:ext cx="723328" cy="339209"/>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921170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aaron\Documents\Research\Presentations\CanSecWest 2011\img\smartheap_histo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91" y="1116192"/>
            <a:ext cx="7943402" cy="55513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dirty="0" smtClean="0"/>
              <a:t>Runtime histogram (cont.)</a:t>
            </a:r>
            <a:endParaRPr lang="en-US" sz="2600" b="1" kern="0" noProof="0" dirty="0" smtClean="0">
              <a:latin typeface="+mj-lt"/>
              <a:ea typeface="+mj-ea"/>
              <a:cs typeface="+mj-cs"/>
            </a:endParaRPr>
          </a:p>
        </p:txBody>
      </p:sp>
      <p:sp>
        <p:nvSpPr>
          <p:cNvPr id="5" name="Rectangle 4"/>
          <p:cNvSpPr/>
          <p:nvPr/>
        </p:nvSpPr>
        <p:spPr bwMode="auto">
          <a:xfrm>
            <a:off x="738186" y="3655890"/>
            <a:ext cx="785814" cy="123825"/>
          </a:xfrm>
          <a:prstGeom prst="rect">
            <a:avLst/>
          </a:prstGeom>
          <a:solidFill>
            <a:srgbClr val="FF0000">
              <a:alpha val="51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6" name="Rectangle 5"/>
          <p:cNvSpPr/>
          <p:nvPr/>
        </p:nvSpPr>
        <p:spPr bwMode="auto">
          <a:xfrm>
            <a:off x="738185" y="2424112"/>
            <a:ext cx="871539" cy="123825"/>
          </a:xfrm>
          <a:prstGeom prst="rect">
            <a:avLst/>
          </a:prstGeom>
          <a:solidFill>
            <a:srgbClr val="FF0000">
              <a:alpha val="51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8" name="Rectangle 7"/>
          <p:cNvSpPr/>
          <p:nvPr/>
        </p:nvSpPr>
        <p:spPr bwMode="auto">
          <a:xfrm>
            <a:off x="742946" y="6378330"/>
            <a:ext cx="847727" cy="123825"/>
          </a:xfrm>
          <a:prstGeom prst="rect">
            <a:avLst/>
          </a:prstGeom>
          <a:solidFill>
            <a:srgbClr val="FF0000">
              <a:alpha val="51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4" name="TextBox 3"/>
          <p:cNvSpPr txBox="1"/>
          <p:nvPr/>
        </p:nvSpPr>
        <p:spPr>
          <a:xfrm>
            <a:off x="2933128" y="2850118"/>
            <a:ext cx="3906839" cy="646331"/>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One of these is </a:t>
            </a:r>
            <a:r>
              <a:rPr lang="en-US" b="1" u="sng" dirty="0" err="1" smtClean="0">
                <a:solidFill>
                  <a:srgbClr val="FF0000"/>
                </a:solidFill>
                <a:latin typeface="Courier New" pitchFamily="49" charset="0"/>
                <a:cs typeface="Courier New" pitchFamily="49" charset="0"/>
              </a:rPr>
              <a:t>malloc</a:t>
            </a:r>
            <a:r>
              <a:rPr lang="en-US" b="1" dirty="0" smtClean="0">
                <a:solidFill>
                  <a:srgbClr val="FF0000"/>
                </a:solidFill>
                <a:latin typeface="Courier New" pitchFamily="49" charset="0"/>
                <a:cs typeface="Courier New" pitchFamily="49" charset="0"/>
              </a:rPr>
              <a:t>, </a:t>
            </a:r>
          </a:p>
          <a:p>
            <a:r>
              <a:rPr lang="en-US" b="1" dirty="0" smtClean="0">
                <a:solidFill>
                  <a:srgbClr val="FF0000"/>
                </a:solidFill>
                <a:latin typeface="Courier New" pitchFamily="49" charset="0"/>
                <a:cs typeface="Courier New" pitchFamily="49" charset="0"/>
              </a:rPr>
              <a:t>one is </a:t>
            </a:r>
            <a:r>
              <a:rPr lang="en-US" b="1" u="sng" dirty="0" smtClean="0">
                <a:solidFill>
                  <a:srgbClr val="FF0000"/>
                </a:solidFill>
                <a:latin typeface="Courier New" pitchFamily="49" charset="0"/>
                <a:cs typeface="Courier New" pitchFamily="49" charset="0"/>
              </a:rPr>
              <a:t>free</a:t>
            </a:r>
            <a:r>
              <a:rPr lang="en-US" b="1" dirty="0" smtClean="0">
                <a:solidFill>
                  <a:srgbClr val="FF0000"/>
                </a:solidFill>
                <a:latin typeface="Courier New" pitchFamily="49" charset="0"/>
                <a:cs typeface="Courier New" pitchFamily="49" charset="0"/>
              </a:rPr>
              <a:t>, one is </a:t>
            </a:r>
            <a:r>
              <a:rPr lang="en-US" b="1" u="sng" dirty="0" err="1" smtClean="0">
                <a:solidFill>
                  <a:srgbClr val="FF0000"/>
                </a:solidFill>
                <a:latin typeface="Courier New" pitchFamily="49" charset="0"/>
                <a:cs typeface="Courier New" pitchFamily="49" charset="0"/>
              </a:rPr>
              <a:t>realloc</a:t>
            </a:r>
            <a:endParaRPr lang="en-US" b="1" u="sng" dirty="0">
              <a:solidFill>
                <a:srgbClr val="FF0000"/>
              </a:solidFill>
              <a:latin typeface="Courier New" pitchFamily="49" charset="0"/>
              <a:cs typeface="Courier New" pitchFamily="49" charset="0"/>
            </a:endParaRPr>
          </a:p>
        </p:txBody>
      </p:sp>
      <p:cxnSp>
        <p:nvCxnSpPr>
          <p:cNvPr id="10" name="Straight Arrow Connector 9"/>
          <p:cNvCxnSpPr>
            <a:stCxn id="4" idx="1"/>
          </p:cNvCxnSpPr>
          <p:nvPr/>
        </p:nvCxnSpPr>
        <p:spPr bwMode="auto">
          <a:xfrm flipH="1" flipV="1">
            <a:off x="1735016" y="2486024"/>
            <a:ext cx="1198112" cy="68726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3" name="Straight Arrow Connector 12"/>
          <p:cNvCxnSpPr>
            <a:stCxn id="4" idx="1"/>
          </p:cNvCxnSpPr>
          <p:nvPr/>
        </p:nvCxnSpPr>
        <p:spPr bwMode="auto">
          <a:xfrm flipH="1">
            <a:off x="1609726" y="3173284"/>
            <a:ext cx="1323402" cy="536703"/>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4" name="Straight Arrow Connector 13"/>
          <p:cNvCxnSpPr>
            <a:stCxn id="4" idx="1"/>
          </p:cNvCxnSpPr>
          <p:nvPr/>
        </p:nvCxnSpPr>
        <p:spPr bwMode="auto">
          <a:xfrm flipH="1">
            <a:off x="1735016" y="3173284"/>
            <a:ext cx="1198112" cy="318941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5925927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dirty="0" smtClean="0"/>
              <a:t>Reversing the allocator</a:t>
            </a:r>
            <a:endParaRPr lang="en-US" sz="2600" b="1" kern="0" noProof="0" dirty="0" smtClean="0">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After checking function prototypes, we found </a:t>
            </a:r>
            <a:r>
              <a:rPr lang="en-US" sz="2400" b="1" kern="0" dirty="0" err="1" smtClean="0">
                <a:solidFill>
                  <a:srgbClr val="00539B"/>
                </a:solidFill>
              </a:rPr>
              <a:t>malloc</a:t>
            </a:r>
            <a:endParaRPr lang="en-US" sz="2400" b="1" kern="0" dirty="0" smtClean="0">
              <a:solidFill>
                <a:srgbClr val="00539B"/>
              </a:solidFill>
            </a:endParaRPr>
          </a:p>
          <a:p>
            <a:pPr marL="742950" lvl="1" indent="-285750" fontAlgn="base">
              <a:spcBef>
                <a:spcPct val="20000"/>
              </a:spcBef>
              <a:spcAft>
                <a:spcPct val="0"/>
              </a:spcAft>
              <a:buFontTx/>
              <a:buChar char="–"/>
              <a:defRPr/>
            </a:pPr>
            <a:r>
              <a:rPr lang="en-US" sz="2000" kern="0" dirty="0" smtClean="0"/>
              <a:t>IML32!Ordinal1111</a:t>
            </a:r>
          </a:p>
          <a:p>
            <a:pPr marL="742950" lvl="1" indent="-285750" fontAlgn="base">
              <a:spcBef>
                <a:spcPct val="20000"/>
              </a:spcBef>
              <a:spcAft>
                <a:spcPct val="0"/>
              </a:spcAft>
              <a:buFontTx/>
              <a:buChar char="–"/>
              <a:defRPr/>
            </a:pPr>
            <a:endParaRPr lang="en-US" sz="2400" b="1" kern="0" dirty="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Except it doesn’t operate like the </a:t>
            </a:r>
            <a:r>
              <a:rPr lang="en-US" sz="2400" b="1" kern="0" dirty="0" err="1" smtClean="0">
                <a:solidFill>
                  <a:srgbClr val="00539B"/>
                </a:solidFill>
              </a:rPr>
              <a:t>malloc</a:t>
            </a:r>
            <a:r>
              <a:rPr lang="en-US" sz="2400" b="1" kern="0" dirty="0" smtClean="0">
                <a:solidFill>
                  <a:srgbClr val="00539B"/>
                </a:solidFill>
              </a:rPr>
              <a:t> we know…</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We reversed the callers of this function</a:t>
            </a:r>
          </a:p>
          <a:p>
            <a:pPr marL="1200150" lvl="2" indent="-285750" fontAlgn="base">
              <a:spcBef>
                <a:spcPct val="20000"/>
              </a:spcBef>
              <a:spcAft>
                <a:spcPct val="0"/>
              </a:spcAft>
              <a:buFontTx/>
              <a:buChar char="–"/>
              <a:defRPr/>
            </a:pPr>
            <a:r>
              <a:rPr lang="en-US" sz="2000" kern="0" dirty="0" smtClean="0"/>
              <a:t>1111 doesn’t appear to ever return an actual buffer</a:t>
            </a:r>
          </a:p>
          <a:p>
            <a:pPr marL="1200150" lvl="2" indent="-285750" fontAlgn="base">
              <a:spcBef>
                <a:spcPct val="20000"/>
              </a:spcBef>
              <a:spcAft>
                <a:spcPct val="0"/>
              </a:spcAft>
              <a:buFontTx/>
              <a:buChar char="–"/>
              <a:defRPr/>
            </a:pPr>
            <a:r>
              <a:rPr lang="en-US" sz="2000" kern="0" dirty="0" smtClean="0"/>
              <a:t>Instead, it returns a pointer to a structure</a:t>
            </a:r>
          </a:p>
          <a:p>
            <a:pPr marL="1657350" lvl="3" indent="-285750" fontAlgn="base">
              <a:spcBef>
                <a:spcPct val="20000"/>
              </a:spcBef>
              <a:spcAft>
                <a:spcPct val="0"/>
              </a:spcAft>
              <a:buFontTx/>
              <a:buChar char="–"/>
              <a:defRPr/>
            </a:pPr>
            <a:r>
              <a:rPr lang="en-US" sz="2000" kern="0" dirty="0" smtClean="0"/>
              <a:t>Which in turn has a pointer to the buffer that’s used</a:t>
            </a:r>
          </a:p>
          <a:p>
            <a:pPr marL="1200150" lvl="2"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endParaRPr lang="en-US" sz="2400" b="1" kern="0" dirty="0">
              <a:solidFill>
                <a:srgbClr val="00539B"/>
              </a:solidFill>
            </a:endParaRPr>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Tree>
    <p:extLst>
      <p:ext uri="{BB962C8B-B14F-4D97-AF65-F5344CB8AC3E}">
        <p14:creationId xmlns:p14="http://schemas.microsoft.com/office/powerpoint/2010/main" val="19255564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Ordinal1111 always returned a pointer from an existing structure</a:t>
            </a:r>
          </a:p>
          <a:p>
            <a:pPr marL="742950" lvl="1" indent="-285750" fontAlgn="base">
              <a:spcBef>
                <a:spcPct val="20000"/>
              </a:spcBef>
              <a:spcAft>
                <a:spcPct val="0"/>
              </a:spcAft>
              <a:buFontTx/>
              <a:buChar char="–"/>
              <a:defRPr/>
            </a:pPr>
            <a:r>
              <a:rPr lang="en-US" sz="2000" kern="0" dirty="0" smtClean="0"/>
              <a:t>And updated it’s elements</a:t>
            </a:r>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
        <p:nvSpPr>
          <p:cNvPr id="3" name="Rectangle 2"/>
          <p:cNvSpPr/>
          <p:nvPr/>
        </p:nvSpPr>
        <p:spPr>
          <a:xfrm>
            <a:off x="156633" y="3040830"/>
            <a:ext cx="8983133" cy="2862322"/>
          </a:xfrm>
          <a:prstGeom prst="rect">
            <a:avLst/>
          </a:prstGeom>
        </p:spPr>
        <p:txBody>
          <a:bodyPr wrap="square">
            <a:spAutoFit/>
          </a:bodyPr>
          <a:lstStyle/>
          <a:p>
            <a:r>
              <a:rPr lang="en-US" sz="1500" b="1" dirty="0" smtClean="0">
                <a:latin typeface="Courier New" pitchFamily="49" charset="0"/>
                <a:cs typeface="Courier New" pitchFamily="49" charset="0"/>
              </a:rPr>
              <a:t>001ee218 </a:t>
            </a:r>
            <a:r>
              <a:rPr lang="en-US" sz="1500" b="1" dirty="0">
                <a:latin typeface="Courier New" pitchFamily="49" charset="0"/>
                <a:cs typeface="Courier New" pitchFamily="49" charset="0"/>
              </a:rPr>
              <a:t>001ee204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smtClean="0">
                <a:latin typeface="Courier New" pitchFamily="49" charset="0"/>
                <a:cs typeface="Courier New" pitchFamily="49" charset="0"/>
              </a:rPr>
              <a:t>baadf00d</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&lt;--- NOT allocated</a:t>
            </a:r>
          </a:p>
          <a:p>
            <a:r>
              <a:rPr lang="en-US" sz="1500" b="1" dirty="0">
                <a:latin typeface="Courier New" pitchFamily="49" charset="0"/>
                <a:cs typeface="Courier New" pitchFamily="49" charset="0"/>
              </a:rPr>
              <a:t>001ee22c 001ee218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smtClean="0">
                <a:latin typeface="Courier New" pitchFamily="49" charset="0"/>
                <a:cs typeface="Courier New" pitchFamily="49" charset="0"/>
              </a:rPr>
              <a:t>baadf00d</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&lt;--- NOT allocated</a:t>
            </a:r>
          </a:p>
          <a:p>
            <a:r>
              <a:rPr lang="en-US" sz="1500" b="1" dirty="0">
                <a:latin typeface="Courier New" pitchFamily="49" charset="0"/>
                <a:cs typeface="Courier New" pitchFamily="49" charset="0"/>
              </a:rPr>
              <a:t>001ee240 001ee22c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smtClean="0">
                <a:latin typeface="Courier New" pitchFamily="49" charset="0"/>
                <a:cs typeface="Courier New" pitchFamily="49" charset="0"/>
              </a:rPr>
              <a:t>baadf00d</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001ee254 001ee240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001ee268 001ee254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001ee27c 001ee268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001ee290 001ee27c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001ee2a4 001ee290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001ee2b8 001ee2a4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&lt;--- NOT allocated</a:t>
            </a:r>
          </a:p>
          <a:p>
            <a:r>
              <a:rPr lang="en-US" sz="1500" b="1" dirty="0">
                <a:latin typeface="Courier New" pitchFamily="49" charset="0"/>
                <a:cs typeface="Courier New" pitchFamily="49" charset="0"/>
              </a:rPr>
              <a:t>001ee2cc 045cffe0 00000030 baad0001 baadf001 </a:t>
            </a:r>
            <a:r>
              <a:rPr lang="en-US" sz="1500" b="1" dirty="0" err="1">
                <a:latin typeface="Courier New" pitchFamily="49" charset="0"/>
                <a:cs typeface="Courier New" pitchFamily="49" charset="0"/>
              </a:rPr>
              <a:t>baadf001</a:t>
            </a:r>
            <a:r>
              <a:rPr lang="en-US" sz="1500" b="1" dirty="0">
                <a:latin typeface="Courier New" pitchFamily="49" charset="0"/>
                <a:cs typeface="Courier New" pitchFamily="49" charset="0"/>
              </a:rPr>
              <a:t> &lt;--- allocated </a:t>
            </a:r>
          </a:p>
          <a:p>
            <a:r>
              <a:rPr lang="en-US" sz="1500" b="1" dirty="0">
                <a:latin typeface="Courier New" pitchFamily="49" charset="0"/>
                <a:cs typeface="Courier New" pitchFamily="49" charset="0"/>
              </a:rPr>
              <a:t>001ee2e0 </a:t>
            </a:r>
            <a:r>
              <a:rPr lang="en-US" sz="1500" b="1" dirty="0" err="1">
                <a:latin typeface="Courier New" pitchFamily="49" charset="0"/>
                <a:cs typeface="Courier New" pitchFamily="49" charset="0"/>
              </a:rPr>
              <a:t>abababab</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abababab</a:t>
            </a:r>
            <a:r>
              <a:rPr lang="en-US" sz="1500" b="1" dirty="0">
                <a:latin typeface="Courier New" pitchFamily="49" charset="0"/>
                <a:cs typeface="Courier New" pitchFamily="49" charset="0"/>
              </a:rPr>
              <a:t> 00002774 00000000 080403a2</a:t>
            </a:r>
          </a:p>
          <a:p>
            <a:r>
              <a:rPr lang="en-US" sz="1500" b="1" dirty="0">
                <a:latin typeface="Courier New" pitchFamily="49" charset="0"/>
                <a:cs typeface="Courier New" pitchFamily="49" charset="0"/>
              </a:rPr>
              <a:t>001ee2f4 00ee14ee 00150178 00163018 </a:t>
            </a:r>
            <a:r>
              <a:rPr lang="en-US" sz="1500" b="1" dirty="0" err="1">
                <a:latin typeface="Courier New" pitchFamily="49" charset="0"/>
                <a:cs typeface="Courier New" pitchFamily="49" charset="0"/>
              </a:rPr>
              <a:t>feeefeee</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feeefeee</a:t>
            </a:r>
            <a:endParaRPr lang="en-US" sz="1500" b="1" dirty="0">
              <a:latin typeface="Courier New" pitchFamily="49" charset="0"/>
              <a:cs typeface="Courier New" pitchFamily="49" charset="0"/>
            </a:endParaRPr>
          </a:p>
        </p:txBody>
      </p:sp>
      <p:sp>
        <p:nvSpPr>
          <p:cNvPr id="5"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Debugging the allocator</a:t>
            </a:r>
          </a:p>
        </p:txBody>
      </p:sp>
    </p:spTree>
    <p:extLst>
      <p:ext uri="{BB962C8B-B14F-4D97-AF65-F5344CB8AC3E}">
        <p14:creationId xmlns:p14="http://schemas.microsoft.com/office/powerpoint/2010/main" val="41701699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Ordinal111 always returned a pointer from an existing structure</a:t>
            </a:r>
          </a:p>
          <a:p>
            <a:pPr marL="742950" lvl="1" indent="-285750" fontAlgn="base">
              <a:spcBef>
                <a:spcPct val="20000"/>
              </a:spcBef>
              <a:spcAft>
                <a:spcPct val="0"/>
              </a:spcAft>
              <a:buFontTx/>
              <a:buChar char="–"/>
              <a:defRPr/>
            </a:pPr>
            <a:r>
              <a:rPr lang="en-US" sz="2000" kern="0" dirty="0" smtClean="0"/>
              <a:t>And updated it’s elements</a:t>
            </a:r>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
        <p:nvSpPr>
          <p:cNvPr id="3" name="Rectangle 2"/>
          <p:cNvSpPr/>
          <p:nvPr/>
        </p:nvSpPr>
        <p:spPr>
          <a:xfrm>
            <a:off x="156633" y="3040830"/>
            <a:ext cx="8983133" cy="2862322"/>
          </a:xfrm>
          <a:prstGeom prst="rect">
            <a:avLst/>
          </a:prstGeom>
        </p:spPr>
        <p:txBody>
          <a:bodyPr wrap="square">
            <a:spAutoFit/>
          </a:bodyPr>
          <a:lstStyle/>
          <a:p>
            <a:r>
              <a:rPr lang="en-US" sz="1500" b="1" dirty="0" smtClean="0">
                <a:latin typeface="Courier New" pitchFamily="49" charset="0"/>
                <a:cs typeface="Courier New" pitchFamily="49" charset="0"/>
              </a:rPr>
              <a:t>001ee218 </a:t>
            </a:r>
            <a:r>
              <a:rPr lang="en-US" sz="1500" b="1" dirty="0">
                <a:latin typeface="Courier New" pitchFamily="49" charset="0"/>
                <a:cs typeface="Courier New" pitchFamily="49" charset="0"/>
              </a:rPr>
              <a:t>001ee204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smtClean="0">
                <a:latin typeface="Courier New" pitchFamily="49" charset="0"/>
                <a:cs typeface="Courier New" pitchFamily="49" charset="0"/>
              </a:rPr>
              <a:t>baadf00d</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&lt;--- NOT allocated</a:t>
            </a:r>
          </a:p>
          <a:p>
            <a:r>
              <a:rPr lang="en-US" sz="1500" b="1" dirty="0">
                <a:latin typeface="Courier New" pitchFamily="49" charset="0"/>
                <a:cs typeface="Courier New" pitchFamily="49" charset="0"/>
              </a:rPr>
              <a:t>001ee22c 001ee218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smtClean="0">
                <a:latin typeface="Courier New" pitchFamily="49" charset="0"/>
                <a:cs typeface="Courier New" pitchFamily="49" charset="0"/>
              </a:rPr>
              <a:t>baadf00d</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&lt;--- NOT allocated</a:t>
            </a:r>
          </a:p>
          <a:p>
            <a:r>
              <a:rPr lang="en-US" sz="1500" b="1" dirty="0">
                <a:latin typeface="Courier New" pitchFamily="49" charset="0"/>
                <a:cs typeface="Courier New" pitchFamily="49" charset="0"/>
              </a:rPr>
              <a:t>001ee240 001ee22c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smtClean="0">
                <a:latin typeface="Courier New" pitchFamily="49" charset="0"/>
                <a:cs typeface="Courier New" pitchFamily="49" charset="0"/>
              </a:rPr>
              <a:t>baadf00d</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001ee254 001ee240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001ee268 001ee254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001ee27c 001ee268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001ee290 001ee27c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001ee2a4 001ee290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001ee2b8 001ee2a4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&lt;--- NOT allocated</a:t>
            </a:r>
          </a:p>
          <a:p>
            <a:r>
              <a:rPr lang="en-US" sz="1500" b="1" dirty="0">
                <a:latin typeface="Courier New" pitchFamily="49" charset="0"/>
                <a:cs typeface="Courier New" pitchFamily="49" charset="0"/>
              </a:rPr>
              <a:t>001ee2cc 045cffe0 00000030 baad0001 baadf001 </a:t>
            </a:r>
            <a:r>
              <a:rPr lang="en-US" sz="1500" b="1" dirty="0" err="1">
                <a:latin typeface="Courier New" pitchFamily="49" charset="0"/>
                <a:cs typeface="Courier New" pitchFamily="49" charset="0"/>
              </a:rPr>
              <a:t>baadf001</a:t>
            </a:r>
            <a:r>
              <a:rPr lang="en-US" sz="1500" b="1" dirty="0">
                <a:latin typeface="Courier New" pitchFamily="49" charset="0"/>
                <a:cs typeface="Courier New" pitchFamily="49" charset="0"/>
              </a:rPr>
              <a:t> &lt;--- allocated </a:t>
            </a:r>
          </a:p>
          <a:p>
            <a:r>
              <a:rPr lang="en-US" sz="1500" b="1" dirty="0">
                <a:latin typeface="Courier New" pitchFamily="49" charset="0"/>
                <a:cs typeface="Courier New" pitchFamily="49" charset="0"/>
              </a:rPr>
              <a:t>001ee2e0 </a:t>
            </a:r>
            <a:r>
              <a:rPr lang="en-US" sz="1500" b="1" dirty="0" err="1">
                <a:latin typeface="Courier New" pitchFamily="49" charset="0"/>
                <a:cs typeface="Courier New" pitchFamily="49" charset="0"/>
              </a:rPr>
              <a:t>abababab</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abababab</a:t>
            </a:r>
            <a:r>
              <a:rPr lang="en-US" sz="1500" b="1" dirty="0">
                <a:latin typeface="Courier New" pitchFamily="49" charset="0"/>
                <a:cs typeface="Courier New" pitchFamily="49" charset="0"/>
              </a:rPr>
              <a:t> 00002774 00000000 080403a2</a:t>
            </a:r>
          </a:p>
          <a:p>
            <a:r>
              <a:rPr lang="en-US" sz="1500" b="1" dirty="0">
                <a:latin typeface="Courier New" pitchFamily="49" charset="0"/>
                <a:cs typeface="Courier New" pitchFamily="49" charset="0"/>
              </a:rPr>
              <a:t>001ee2f4 00ee14ee 00150178 00163018 </a:t>
            </a:r>
            <a:r>
              <a:rPr lang="en-US" sz="1500" b="1" dirty="0" err="1">
                <a:latin typeface="Courier New" pitchFamily="49" charset="0"/>
                <a:cs typeface="Courier New" pitchFamily="49" charset="0"/>
              </a:rPr>
              <a:t>feeefeee</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feeefeee</a:t>
            </a:r>
            <a:endParaRPr lang="en-US" sz="1500" b="1" dirty="0">
              <a:latin typeface="Courier New" pitchFamily="49" charset="0"/>
              <a:cs typeface="Courier New" pitchFamily="49" charset="0"/>
            </a:endParaRPr>
          </a:p>
        </p:txBody>
      </p:sp>
      <p:sp>
        <p:nvSpPr>
          <p:cNvPr id="5"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Debugging the allocator</a:t>
            </a:r>
          </a:p>
        </p:txBody>
      </p:sp>
      <p:sp>
        <p:nvSpPr>
          <p:cNvPr id="6" name="Rectangle 5"/>
          <p:cNvSpPr/>
          <p:nvPr/>
        </p:nvSpPr>
        <p:spPr bwMode="auto">
          <a:xfrm>
            <a:off x="257502" y="5130033"/>
            <a:ext cx="909145" cy="225451"/>
          </a:xfrm>
          <a:prstGeom prst="rect">
            <a:avLst/>
          </a:prstGeom>
          <a:solidFill>
            <a:srgbClr val="FF0000">
              <a:alpha val="26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7" name="TextBox 6"/>
          <p:cNvSpPr txBox="1"/>
          <p:nvPr/>
        </p:nvSpPr>
        <p:spPr>
          <a:xfrm>
            <a:off x="2251639" y="5936059"/>
            <a:ext cx="5561138" cy="369332"/>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This is the pointer Ordinal1111 returns</a:t>
            </a:r>
            <a:endParaRPr lang="en-US" b="1" dirty="0">
              <a:solidFill>
                <a:srgbClr val="FF0000"/>
              </a:solidFill>
              <a:latin typeface="Courier New" pitchFamily="49" charset="0"/>
              <a:cs typeface="Courier New" pitchFamily="49" charset="0"/>
            </a:endParaRPr>
          </a:p>
        </p:txBody>
      </p:sp>
      <p:cxnSp>
        <p:nvCxnSpPr>
          <p:cNvPr id="8" name="Straight Arrow Connector 7"/>
          <p:cNvCxnSpPr/>
          <p:nvPr/>
        </p:nvCxnSpPr>
        <p:spPr bwMode="auto">
          <a:xfrm flipH="1" flipV="1">
            <a:off x="1213945" y="5387016"/>
            <a:ext cx="914402" cy="664317"/>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7291011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Ordinal111 always returned a pointer from an existing structure</a:t>
            </a:r>
          </a:p>
          <a:p>
            <a:pPr marL="742950" lvl="1" indent="-285750" fontAlgn="base">
              <a:spcBef>
                <a:spcPct val="20000"/>
              </a:spcBef>
              <a:spcAft>
                <a:spcPct val="0"/>
              </a:spcAft>
              <a:buFontTx/>
              <a:buChar char="–"/>
              <a:defRPr/>
            </a:pPr>
            <a:r>
              <a:rPr lang="en-US" sz="2000" kern="0" dirty="0" smtClean="0"/>
              <a:t>And updated it’s elements</a:t>
            </a:r>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
        <p:nvSpPr>
          <p:cNvPr id="3" name="Rectangle 2"/>
          <p:cNvSpPr/>
          <p:nvPr/>
        </p:nvSpPr>
        <p:spPr>
          <a:xfrm>
            <a:off x="156633" y="3040830"/>
            <a:ext cx="8983133" cy="2862322"/>
          </a:xfrm>
          <a:prstGeom prst="rect">
            <a:avLst/>
          </a:prstGeom>
        </p:spPr>
        <p:txBody>
          <a:bodyPr wrap="square">
            <a:spAutoFit/>
          </a:bodyPr>
          <a:lstStyle/>
          <a:p>
            <a:r>
              <a:rPr lang="en-US" sz="1500" b="1" dirty="0" smtClean="0">
                <a:latin typeface="Courier New" pitchFamily="49" charset="0"/>
                <a:cs typeface="Courier New" pitchFamily="49" charset="0"/>
              </a:rPr>
              <a:t>001ee218 </a:t>
            </a:r>
            <a:r>
              <a:rPr lang="en-US" sz="1500" b="1" dirty="0">
                <a:latin typeface="Courier New" pitchFamily="49" charset="0"/>
                <a:cs typeface="Courier New" pitchFamily="49" charset="0"/>
              </a:rPr>
              <a:t>001ee204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smtClean="0">
                <a:latin typeface="Courier New" pitchFamily="49" charset="0"/>
                <a:cs typeface="Courier New" pitchFamily="49" charset="0"/>
              </a:rPr>
              <a:t>baadf00d</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&lt;--- NOT allocated</a:t>
            </a:r>
          </a:p>
          <a:p>
            <a:r>
              <a:rPr lang="en-US" sz="1500" b="1" dirty="0">
                <a:latin typeface="Courier New" pitchFamily="49" charset="0"/>
                <a:cs typeface="Courier New" pitchFamily="49" charset="0"/>
              </a:rPr>
              <a:t>001ee22c 001ee218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smtClean="0">
                <a:latin typeface="Courier New" pitchFamily="49" charset="0"/>
                <a:cs typeface="Courier New" pitchFamily="49" charset="0"/>
              </a:rPr>
              <a:t>baadf00d</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&lt;--- NOT allocated</a:t>
            </a:r>
          </a:p>
          <a:p>
            <a:r>
              <a:rPr lang="en-US" sz="1500" b="1" dirty="0">
                <a:latin typeface="Courier New" pitchFamily="49" charset="0"/>
                <a:cs typeface="Courier New" pitchFamily="49" charset="0"/>
              </a:rPr>
              <a:t>001ee240 001ee22c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smtClean="0">
                <a:latin typeface="Courier New" pitchFamily="49" charset="0"/>
                <a:cs typeface="Courier New" pitchFamily="49" charset="0"/>
              </a:rPr>
              <a:t>baadf00d</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001ee254 001ee240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001ee268 001ee254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001ee27c 001ee268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001ee290 001ee27c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001ee2a4 001ee290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001ee2b8 001ee2a4 baadf00d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baadf00d</a:t>
            </a:r>
            <a:r>
              <a:rPr lang="en-US" sz="1500" b="1" dirty="0">
                <a:latin typeface="Courier New" pitchFamily="49" charset="0"/>
                <a:cs typeface="Courier New" pitchFamily="49" charset="0"/>
              </a:rPr>
              <a:t> &lt;--- NOT allocated</a:t>
            </a:r>
          </a:p>
          <a:p>
            <a:r>
              <a:rPr lang="en-US" sz="1500" b="1" dirty="0">
                <a:latin typeface="Courier New" pitchFamily="49" charset="0"/>
                <a:cs typeface="Courier New" pitchFamily="49" charset="0"/>
              </a:rPr>
              <a:t>001ee2cc 045cffe0 00000030 baad0001 baadf001 </a:t>
            </a:r>
            <a:r>
              <a:rPr lang="en-US" sz="1500" b="1" dirty="0" err="1">
                <a:latin typeface="Courier New" pitchFamily="49" charset="0"/>
                <a:cs typeface="Courier New" pitchFamily="49" charset="0"/>
              </a:rPr>
              <a:t>baadf001</a:t>
            </a:r>
            <a:r>
              <a:rPr lang="en-US" sz="1500" b="1" dirty="0">
                <a:latin typeface="Courier New" pitchFamily="49" charset="0"/>
                <a:cs typeface="Courier New" pitchFamily="49" charset="0"/>
              </a:rPr>
              <a:t> &lt;--- allocated </a:t>
            </a:r>
          </a:p>
          <a:p>
            <a:r>
              <a:rPr lang="en-US" sz="1500" b="1" dirty="0">
                <a:latin typeface="Courier New" pitchFamily="49" charset="0"/>
                <a:cs typeface="Courier New" pitchFamily="49" charset="0"/>
              </a:rPr>
              <a:t>001ee2e0 </a:t>
            </a:r>
            <a:r>
              <a:rPr lang="en-US" sz="1500" b="1" dirty="0" err="1">
                <a:latin typeface="Courier New" pitchFamily="49" charset="0"/>
                <a:cs typeface="Courier New" pitchFamily="49" charset="0"/>
              </a:rPr>
              <a:t>abababab</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abababab</a:t>
            </a:r>
            <a:r>
              <a:rPr lang="en-US" sz="1500" b="1" dirty="0">
                <a:latin typeface="Courier New" pitchFamily="49" charset="0"/>
                <a:cs typeface="Courier New" pitchFamily="49" charset="0"/>
              </a:rPr>
              <a:t> 00002774 00000000 080403a2</a:t>
            </a:r>
          </a:p>
          <a:p>
            <a:r>
              <a:rPr lang="en-US" sz="1500" b="1" dirty="0">
                <a:latin typeface="Courier New" pitchFamily="49" charset="0"/>
                <a:cs typeface="Courier New" pitchFamily="49" charset="0"/>
              </a:rPr>
              <a:t>001ee2f4 00ee14ee 00150178 00163018 </a:t>
            </a:r>
            <a:r>
              <a:rPr lang="en-US" sz="1500" b="1" dirty="0" err="1">
                <a:latin typeface="Courier New" pitchFamily="49" charset="0"/>
                <a:cs typeface="Courier New" pitchFamily="49" charset="0"/>
              </a:rPr>
              <a:t>feeefeee</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feeefeee</a:t>
            </a:r>
            <a:endParaRPr lang="en-US" sz="1500" b="1" dirty="0">
              <a:latin typeface="Courier New" pitchFamily="49" charset="0"/>
              <a:cs typeface="Courier New" pitchFamily="49" charset="0"/>
            </a:endParaRPr>
          </a:p>
        </p:txBody>
      </p:sp>
      <p:sp>
        <p:nvSpPr>
          <p:cNvPr id="5"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Debugging the allocator</a:t>
            </a:r>
          </a:p>
        </p:txBody>
      </p:sp>
      <p:sp>
        <p:nvSpPr>
          <p:cNvPr id="6" name="Rectangle 5"/>
          <p:cNvSpPr/>
          <p:nvPr/>
        </p:nvSpPr>
        <p:spPr bwMode="auto">
          <a:xfrm>
            <a:off x="1266526" y="5130033"/>
            <a:ext cx="909145" cy="225451"/>
          </a:xfrm>
          <a:prstGeom prst="rect">
            <a:avLst/>
          </a:prstGeom>
          <a:solidFill>
            <a:srgbClr val="FF0000">
              <a:alpha val="26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7" name="TextBox 6"/>
          <p:cNvSpPr txBox="1"/>
          <p:nvPr/>
        </p:nvSpPr>
        <p:spPr>
          <a:xfrm>
            <a:off x="2251639" y="5936059"/>
            <a:ext cx="5698996" cy="369332"/>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This is the pointer to the allocated </a:t>
            </a:r>
            <a:r>
              <a:rPr lang="en-US" b="1" dirty="0" err="1" smtClean="0">
                <a:solidFill>
                  <a:srgbClr val="FF0000"/>
                </a:solidFill>
                <a:latin typeface="Courier New" pitchFamily="49" charset="0"/>
                <a:cs typeface="Courier New" pitchFamily="49" charset="0"/>
              </a:rPr>
              <a:t>buf</a:t>
            </a:r>
            <a:endParaRPr lang="en-US" b="1" dirty="0">
              <a:solidFill>
                <a:srgbClr val="FF0000"/>
              </a:solidFill>
              <a:latin typeface="Courier New" pitchFamily="49" charset="0"/>
              <a:cs typeface="Courier New" pitchFamily="49" charset="0"/>
            </a:endParaRPr>
          </a:p>
        </p:txBody>
      </p:sp>
      <p:cxnSp>
        <p:nvCxnSpPr>
          <p:cNvPr id="8" name="Straight Arrow Connector 7"/>
          <p:cNvCxnSpPr/>
          <p:nvPr/>
        </p:nvCxnSpPr>
        <p:spPr bwMode="auto">
          <a:xfrm flipH="1" flipV="1">
            <a:off x="1876097" y="5502166"/>
            <a:ext cx="252250" cy="54916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822939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012" y="2119554"/>
            <a:ext cx="8592207" cy="3139321"/>
          </a:xfrm>
          <a:prstGeom prst="rect">
            <a:avLst/>
          </a:prstGeom>
        </p:spPr>
        <p:txBody>
          <a:bodyPr wrap="square">
            <a:spAutoFit/>
          </a:bodyPr>
          <a:lstStyle/>
          <a:p>
            <a:r>
              <a:rPr lang="en-US" b="1" dirty="0">
                <a:latin typeface="Courier New" pitchFamily="49" charset="0"/>
                <a:cs typeface="Courier New" pitchFamily="49" charset="0"/>
              </a:rPr>
              <a:t>0:008&gt; !heap -p -a @</a:t>
            </a:r>
            <a:r>
              <a:rPr lang="en-US" b="1" dirty="0" err="1">
                <a:latin typeface="Courier New" pitchFamily="49" charset="0"/>
                <a:cs typeface="Courier New" pitchFamily="49" charset="0"/>
              </a:rPr>
              <a:t>eax</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address 03910020 found in</a:t>
            </a:r>
          </a:p>
          <a:p>
            <a:r>
              <a:rPr lang="en-US" b="1" dirty="0">
                <a:latin typeface="Courier New" pitchFamily="49" charset="0"/>
                <a:cs typeface="Courier New" pitchFamily="49" charset="0"/>
              </a:rPr>
              <a:t>    _HEAP @ 150000</a:t>
            </a:r>
          </a:p>
          <a:p>
            <a:r>
              <a:rPr lang="en-US" b="1" dirty="0">
                <a:latin typeface="Courier New" pitchFamily="49" charset="0"/>
                <a:cs typeface="Courier New" pitchFamily="49" charset="0"/>
              </a:rPr>
              <a:t>      HEAP_ENTRY Size </a:t>
            </a:r>
            <a:r>
              <a:rPr lang="en-US" b="1" dirty="0" err="1">
                <a:latin typeface="Courier New" pitchFamily="49" charset="0"/>
                <a:cs typeface="Courier New" pitchFamily="49" charset="0"/>
              </a:rPr>
              <a:t>Prev</a:t>
            </a:r>
            <a:r>
              <a:rPr lang="en-US" b="1" dirty="0">
                <a:latin typeface="Courier New" pitchFamily="49" charset="0"/>
                <a:cs typeface="Courier New" pitchFamily="49" charset="0"/>
              </a:rPr>
              <a:t> Flags    </a:t>
            </a:r>
            <a:r>
              <a:rPr lang="en-US" b="1" dirty="0" err="1">
                <a:latin typeface="Courier New" pitchFamily="49" charset="0"/>
                <a:cs typeface="Courier New" pitchFamily="49" charset="0"/>
              </a:rPr>
              <a:t>UserPtr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UserSize</a:t>
            </a:r>
            <a:r>
              <a:rPr lang="en-US" b="1" dirty="0">
                <a:latin typeface="Courier New" pitchFamily="49" charset="0"/>
                <a:cs typeface="Courier New" pitchFamily="49" charset="0"/>
              </a:rPr>
              <a:t> - state</a:t>
            </a:r>
          </a:p>
          <a:p>
            <a:r>
              <a:rPr lang="en-US" b="1" dirty="0">
                <a:latin typeface="Courier New" pitchFamily="49" charset="0"/>
                <a:cs typeface="Courier New" pitchFamily="49" charset="0"/>
              </a:rPr>
              <a:t>        03910018 20000 0000  [0b]   03910020    100000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Trace</a:t>
            </a:r>
            <a:r>
              <a:rPr lang="en-US" b="1" dirty="0">
                <a:latin typeface="Courier New" pitchFamily="49" charset="0"/>
                <a:cs typeface="Courier New" pitchFamily="49" charset="0"/>
              </a:rPr>
              <a:t>: 2712</a:t>
            </a:r>
          </a:p>
          <a:p>
            <a:r>
              <a:rPr lang="en-US" b="1" dirty="0">
                <a:latin typeface="Courier New" pitchFamily="49" charset="0"/>
                <a:cs typeface="Courier New" pitchFamily="49" charset="0"/>
              </a:rPr>
              <a:t>        7c96eed2 ntdll!RtlDebugAllocateHeap+0x000000e1</a:t>
            </a:r>
          </a:p>
          <a:p>
            <a:r>
              <a:rPr lang="en-US" b="1" dirty="0">
                <a:latin typeface="Courier New" pitchFamily="49" charset="0"/>
                <a:cs typeface="Courier New" pitchFamily="49" charset="0"/>
              </a:rPr>
              <a:t>        7c94b394 ntdll!RtlAllocateHeapSlowly+0x00000044</a:t>
            </a:r>
          </a:p>
          <a:p>
            <a:r>
              <a:rPr lang="en-US" b="1" dirty="0">
                <a:latin typeface="Courier New" pitchFamily="49" charset="0"/>
                <a:cs typeface="Courier New" pitchFamily="49" charset="0"/>
              </a:rPr>
              <a:t>        7c918f21 ntdll!RtlAllocateHeap+0x00000e64</a:t>
            </a:r>
          </a:p>
          <a:p>
            <a:r>
              <a:rPr lang="en-US" b="1" dirty="0">
                <a:latin typeface="Courier New" pitchFamily="49" charset="0"/>
                <a:cs typeface="Courier New" pitchFamily="49" charset="0"/>
              </a:rPr>
              <a:t>        7c80ff0f kernel32!GlobalAlloc+0x00000066</a:t>
            </a:r>
          </a:p>
          <a:p>
            <a:r>
              <a:rPr lang="en-US" b="1" dirty="0">
                <a:latin typeface="Courier New" pitchFamily="49" charset="0"/>
                <a:cs typeface="Courier New" pitchFamily="49" charset="0"/>
              </a:rPr>
              <a:t>        690148aa IML32!Ordinal1218+0x0000002a</a:t>
            </a:r>
          </a:p>
        </p:txBody>
      </p:sp>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!heap WTF</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2465989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Debugging the allocator (cont.)</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The returned value isn’t a pointer, per se</a:t>
            </a:r>
          </a:p>
          <a:p>
            <a:pPr marL="742950" lvl="1" indent="-285750" fontAlgn="base">
              <a:spcBef>
                <a:spcPct val="20000"/>
              </a:spcBef>
              <a:spcAft>
                <a:spcPct val="0"/>
              </a:spcAft>
              <a:buFontTx/>
              <a:buChar char="–"/>
              <a:defRPr/>
            </a:pPr>
            <a:r>
              <a:rPr lang="en-US" sz="2000" kern="0" dirty="0" smtClean="0"/>
              <a:t>It’s a </a:t>
            </a:r>
            <a:r>
              <a:rPr lang="en-US" sz="2000" b="1" kern="0" dirty="0" smtClean="0"/>
              <a:t>handle</a:t>
            </a:r>
          </a:p>
          <a:p>
            <a:pPr marL="742950" lvl="1" indent="-285750" fontAlgn="base">
              <a:spcBef>
                <a:spcPct val="20000"/>
              </a:spcBef>
              <a:spcAft>
                <a:spcPct val="0"/>
              </a:spcAft>
              <a:buFontTx/>
              <a:buChar char="–"/>
              <a:defRPr/>
            </a:pPr>
            <a:r>
              <a:rPr lang="en-US" sz="2000" kern="0" dirty="0" smtClean="0"/>
              <a:t>This must be the handle-based API</a:t>
            </a:r>
          </a:p>
          <a:p>
            <a:pPr marL="742950" lvl="1" indent="-285750" fontAlgn="base">
              <a:spcBef>
                <a:spcPct val="20000"/>
              </a:spcBef>
              <a:spcAft>
                <a:spcPct val="0"/>
              </a:spcAft>
              <a:buFontTx/>
              <a:buChar char="–"/>
              <a:defRPr/>
            </a:pPr>
            <a:r>
              <a:rPr lang="en-US" sz="2000" kern="0" dirty="0" smtClean="0"/>
              <a:t>IML32!Ordinal1111 must be </a:t>
            </a:r>
            <a:r>
              <a:rPr lang="en-US" sz="2000" b="1" kern="0" dirty="0" err="1" smtClean="0"/>
              <a:t>imMemHandleNew</a:t>
            </a:r>
            <a:endParaRPr lang="en-US" sz="2000" b="1" kern="0" dirty="0" smtClean="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p:txBody>
      </p:sp>
      <p:sp>
        <p:nvSpPr>
          <p:cNvPr id="4" name="TextBox 3"/>
          <p:cNvSpPr txBox="1"/>
          <p:nvPr/>
        </p:nvSpPr>
        <p:spPr>
          <a:xfrm>
            <a:off x="1552598" y="3473040"/>
            <a:ext cx="6083717" cy="2677656"/>
          </a:xfrm>
          <a:prstGeom prst="rect">
            <a:avLst/>
          </a:prstGeom>
          <a:noFill/>
        </p:spPr>
        <p:txBody>
          <a:bodyPr wrap="none" rtlCol="0">
            <a:spAutoFit/>
          </a:bodyPr>
          <a:lstStyle/>
          <a:p>
            <a:r>
              <a:rPr lang="en-US" sz="2400" b="1" dirty="0" err="1">
                <a:latin typeface="Courier New" pitchFamily="49" charset="0"/>
                <a:cs typeface="Courier New" pitchFamily="49" charset="0"/>
              </a:rPr>
              <a:t>HandleEntry</a:t>
            </a:r>
            <a:r>
              <a:rPr lang="en-US" sz="2400" b="1" dirty="0">
                <a:latin typeface="Courier New" pitchFamily="49" charset="0"/>
                <a:cs typeface="Courier New" pitchFamily="49" charset="0"/>
              </a:rPr>
              <a:t>._fields_ = [</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ptr</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HandleEntry</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prev</a:t>
            </a:r>
            <a:r>
              <a:rPr lang="en-US" sz="2400" b="1" dirty="0">
                <a:latin typeface="Courier New" pitchFamily="49" charset="0"/>
                <a:cs typeface="Courier New" pitchFamily="49" charset="0"/>
              </a:rPr>
              <a:t>'), </a:t>
            </a:r>
            <a:endParaRPr lang="en-US" sz="2400" b="1" dirty="0" smtClean="0">
              <a:latin typeface="Courier New" pitchFamily="49" charset="0"/>
              <a:cs typeface="Courier New" pitchFamily="49" charset="0"/>
            </a:endParaRP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(uint32_t</a:t>
            </a:r>
            <a:r>
              <a:rPr lang="en-US" sz="2400" b="1" dirty="0">
                <a:latin typeface="Courier New" pitchFamily="49" charset="0"/>
                <a:cs typeface="Courier New" pitchFamily="49" charset="0"/>
              </a:rPr>
              <a:t>, 'size'),</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(uint32_t</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alloc_flag</a:t>
            </a:r>
            <a:r>
              <a:rPr lang="en-US" sz="2400" b="1" dirty="0">
                <a:latin typeface="Courier New" pitchFamily="49" charset="0"/>
                <a:cs typeface="Courier New" pitchFamily="49" charset="0"/>
              </a:rPr>
              <a:t>'),</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(uint32_t</a:t>
            </a:r>
            <a:r>
              <a:rPr lang="en-US" sz="2400" b="1" dirty="0">
                <a:latin typeface="Courier New" pitchFamily="49" charset="0"/>
                <a:cs typeface="Courier New" pitchFamily="49" charset="0"/>
              </a:rPr>
              <a:t>, 'flag1'),</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(uint32_t</a:t>
            </a:r>
            <a:r>
              <a:rPr lang="en-US" sz="2400" b="1" dirty="0">
                <a:latin typeface="Courier New" pitchFamily="49" charset="0"/>
                <a:cs typeface="Courier New" pitchFamily="49" charset="0"/>
              </a:rPr>
              <a:t>, 'flag2')</a:t>
            </a:r>
          </a:p>
          <a:p>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Tree>
    <p:extLst>
      <p:ext uri="{BB962C8B-B14F-4D97-AF65-F5344CB8AC3E}">
        <p14:creationId xmlns:p14="http://schemas.microsoft.com/office/powerpoint/2010/main" val="26327624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Debugging the allocator (cont.)</a:t>
            </a:r>
          </a:p>
        </p:txBody>
      </p:sp>
      <p:sp>
        <p:nvSpPr>
          <p:cNvPr id="4"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a:solidFill>
                  <a:srgbClr val="00539B"/>
                </a:solidFill>
              </a:rPr>
              <a:t>The table handles are fetched from is pre-allocated</a:t>
            </a:r>
          </a:p>
          <a:p>
            <a:pPr marL="742950" lvl="1" indent="-285750" fontAlgn="base">
              <a:spcBef>
                <a:spcPct val="20000"/>
              </a:spcBef>
              <a:spcAft>
                <a:spcPct val="0"/>
              </a:spcAft>
              <a:buFontTx/>
              <a:buChar char="–"/>
              <a:defRPr/>
            </a:pPr>
            <a:r>
              <a:rPr lang="en-US" sz="2000" kern="0" dirty="0"/>
              <a:t>All the handle addresses are determined on heap initialization</a:t>
            </a:r>
            <a:endParaRPr lang="en-US" sz="2000" b="1" kern="0" dirty="0"/>
          </a:p>
          <a:p>
            <a:pPr marL="742950" lvl="1" indent="-285750" fontAlgn="base">
              <a:spcBef>
                <a:spcPct val="20000"/>
              </a:spcBef>
              <a:spcAft>
                <a:spcPct val="0"/>
              </a:spcAft>
              <a:buFontTx/>
              <a:buChar char="–"/>
              <a:defRPr/>
            </a:pPr>
            <a:r>
              <a:rPr lang="en-US" sz="2000" kern="0" dirty="0"/>
              <a:t>We can walk it by </a:t>
            </a:r>
            <a:r>
              <a:rPr lang="en-US" sz="2000" kern="0" dirty="0" smtClean="0"/>
              <a:t>dereferencing </a:t>
            </a:r>
            <a:r>
              <a:rPr lang="en-US" sz="2000" kern="0" dirty="0"/>
              <a:t>the global at 0x690AC084</a:t>
            </a:r>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lvl="1" fontAlgn="base">
              <a:spcBef>
                <a:spcPct val="20000"/>
              </a:spcBef>
              <a:spcAft>
                <a:spcPct val="0"/>
              </a:spcAft>
              <a:defRPr/>
            </a:pPr>
            <a:endParaRPr lang="en-US" sz="2000" kern="0" dirty="0"/>
          </a:p>
          <a:p>
            <a:pPr marL="342900" lvl="0" indent="-342900" fontAlgn="base">
              <a:spcBef>
                <a:spcPct val="20000"/>
              </a:spcBef>
              <a:spcAft>
                <a:spcPct val="0"/>
              </a:spcAft>
              <a:buFontTx/>
              <a:buChar char="•"/>
              <a:defRPr/>
            </a:pPr>
            <a:endParaRPr lang="en-US" sz="2400" b="1" kern="0" dirty="0" smtClean="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Thx again to </a:t>
            </a:r>
            <a:r>
              <a:rPr lang="en-US" sz="2400" b="1" kern="0" dirty="0" err="1" smtClean="0">
                <a:solidFill>
                  <a:srgbClr val="00539B"/>
                </a:solidFill>
              </a:rPr>
              <a:t>PyDbgExt</a:t>
            </a:r>
            <a:r>
              <a:rPr lang="en-US" sz="2400" b="1" kern="0" dirty="0" smtClean="0">
                <a:solidFill>
                  <a:srgbClr val="00539B"/>
                </a:solidFill>
              </a:rPr>
              <a:t> we can do so via </a:t>
            </a:r>
            <a:r>
              <a:rPr lang="en-US" sz="2400" b="1" kern="0" dirty="0" err="1">
                <a:solidFill>
                  <a:srgbClr val="00539B"/>
                </a:solidFill>
              </a:rPr>
              <a:t>WinDBG</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err="1" smtClean="0"/>
              <a:t>PyKD</a:t>
            </a:r>
            <a:r>
              <a:rPr lang="en-US" sz="2000" kern="0" dirty="0" smtClean="0"/>
              <a:t> wasn’t available at the time</a:t>
            </a:r>
            <a:endParaRPr lang="en-US" sz="2000" b="1" kern="0" dirty="0"/>
          </a:p>
          <a:p>
            <a:pPr marL="342900" lvl="0" indent="-342900" fontAlgn="base">
              <a:spcBef>
                <a:spcPct val="20000"/>
              </a:spcBef>
              <a:spcAft>
                <a:spcPct val="0"/>
              </a:spcAft>
              <a:buFontTx/>
              <a:buChar char="•"/>
              <a:defRPr/>
            </a:pPr>
            <a:endParaRPr lang="en-US" sz="2400" b="1" kern="0" dirty="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p:txBody>
      </p:sp>
      <p:sp>
        <p:nvSpPr>
          <p:cNvPr id="5" name="TextBox 4"/>
          <p:cNvSpPr txBox="1"/>
          <p:nvPr/>
        </p:nvSpPr>
        <p:spPr>
          <a:xfrm>
            <a:off x="351190" y="3125569"/>
            <a:ext cx="8594019" cy="646331"/>
          </a:xfrm>
          <a:prstGeom prst="rect">
            <a:avLst/>
          </a:prstGeom>
          <a:noFill/>
        </p:spPr>
        <p:txBody>
          <a:bodyPr wrap="none" rtlCol="0">
            <a:spAutoFit/>
          </a:bodyPr>
          <a:lstStyle/>
          <a:p>
            <a:r>
              <a:rPr lang="en-US" b="1" dirty="0" smtClean="0">
                <a:latin typeface="Courier New" pitchFamily="49" charset="0"/>
                <a:cs typeface="Courier New" pitchFamily="49" charset="0"/>
              </a:rPr>
              <a:t>poi(0x690AC084)+0x1c = </a:t>
            </a:r>
            <a:r>
              <a:rPr lang="en-US" b="1" dirty="0" err="1" smtClean="0">
                <a:latin typeface="Courier New" pitchFamily="49" charset="0"/>
                <a:cs typeface="Courier New" pitchFamily="49" charset="0"/>
              </a:rPr>
              <a:t>ptr</a:t>
            </a:r>
            <a:r>
              <a:rPr lang="en-US" b="1" dirty="0" smtClean="0">
                <a:latin typeface="Courier New" pitchFamily="49" charset="0"/>
                <a:cs typeface="Courier New" pitchFamily="49" charset="0"/>
              </a:rPr>
              <a:t> to last free entry in handle table</a:t>
            </a:r>
          </a:p>
          <a:p>
            <a:r>
              <a:rPr lang="en-US" b="1" dirty="0" smtClean="0">
                <a:latin typeface="Courier New" pitchFamily="49" charset="0"/>
                <a:cs typeface="Courier New" pitchFamily="49" charset="0"/>
              </a:rPr>
              <a:t>poi(0x690AC084)+0x20 = </a:t>
            </a:r>
            <a:r>
              <a:rPr lang="en-US" b="1" dirty="0" err="1" smtClean="0">
                <a:latin typeface="Courier New" pitchFamily="49" charset="0"/>
                <a:cs typeface="Courier New" pitchFamily="49" charset="0"/>
              </a:rPr>
              <a:t>ptr</a:t>
            </a:r>
            <a:r>
              <a:rPr lang="en-US" b="1" dirty="0" smtClean="0">
                <a:latin typeface="Courier New" pitchFamily="49" charset="0"/>
                <a:cs typeface="Courier New" pitchFamily="49" charset="0"/>
              </a:rPr>
              <a:t> to start of handle table</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9056607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Implementing !heap for </a:t>
            </a:r>
            <a:r>
              <a:rPr lang="en-US" sz="2600" b="1" kern="0" noProof="0" dirty="0" err="1" smtClean="0">
                <a:latin typeface="+mj-lt"/>
                <a:ea typeface="+mj-ea"/>
                <a:cs typeface="+mj-cs"/>
              </a:rPr>
              <a:t>SmartHeap</a:t>
            </a:r>
            <a:endParaRPr lang="en-US" sz="2600" b="1" kern="0" noProof="0" dirty="0" smtClean="0">
              <a:latin typeface="+mj-lt"/>
              <a:ea typeface="+mj-ea"/>
              <a:cs typeface="+mj-cs"/>
            </a:endParaRP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Traversing the handle table is useful</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It’s the first step in implementing !heap for </a:t>
            </a:r>
            <a:r>
              <a:rPr lang="en-US" sz="2000" kern="0" dirty="0" err="1" smtClean="0"/>
              <a:t>SmartHeap</a:t>
            </a:r>
            <a:endParaRPr lang="en-US" sz="2000" b="1" kern="0" dirty="0"/>
          </a:p>
          <a:p>
            <a:pPr marL="742950" lvl="1" indent="-285750" fontAlgn="base">
              <a:spcBef>
                <a:spcPct val="20000"/>
              </a:spcBef>
              <a:spcAft>
                <a:spcPct val="0"/>
              </a:spcAft>
              <a:buFontTx/>
              <a:buChar char="–"/>
              <a:defRPr/>
            </a:pPr>
            <a:r>
              <a:rPr lang="en-US" sz="2000" kern="0" dirty="0" smtClean="0"/>
              <a:t>Specifically, !heap –a &lt;address&gt;</a:t>
            </a:r>
          </a:p>
          <a:p>
            <a:pPr marL="1200150" lvl="2" indent="-285750" fontAlgn="base">
              <a:spcBef>
                <a:spcPct val="20000"/>
              </a:spcBef>
              <a:spcAft>
                <a:spcPct val="0"/>
              </a:spcAft>
              <a:buFontTx/>
              <a:buChar char="–"/>
              <a:defRPr/>
            </a:pPr>
            <a:r>
              <a:rPr lang="en-US" sz="2000" kern="0" dirty="0" smtClean="0"/>
              <a:t>“</a:t>
            </a:r>
            <a:r>
              <a:rPr lang="en-US" sz="2000" i="1" kern="0" dirty="0" smtClean="0"/>
              <a:t>Find me the chunk containing this address</a:t>
            </a:r>
            <a:r>
              <a:rPr lang="en-US" sz="2000" kern="0" dirty="0" smtClean="0"/>
              <a:t>”</a:t>
            </a: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p:txBody>
      </p:sp>
      <p:sp>
        <p:nvSpPr>
          <p:cNvPr id="4" name="Rectangle 3"/>
          <p:cNvSpPr/>
          <p:nvPr/>
        </p:nvSpPr>
        <p:spPr>
          <a:xfrm>
            <a:off x="304800" y="3287699"/>
            <a:ext cx="9459311" cy="3139321"/>
          </a:xfrm>
          <a:prstGeom prst="rect">
            <a:avLst/>
          </a:prstGeom>
        </p:spPr>
        <p:txBody>
          <a:bodyPr wrap="square">
            <a:spAutoFit/>
          </a:bodyPr>
          <a:lstStyle/>
          <a:p>
            <a:r>
              <a:rPr lang="en-US" b="1" dirty="0">
                <a:latin typeface="Courier New" pitchFamily="49" charset="0"/>
                <a:cs typeface="Courier New" pitchFamily="49" charset="0"/>
              </a:rPr>
              <a:t>0:008&gt; !exec S:\</a:t>
            </a:r>
            <a:r>
              <a:rPr lang="en-US" b="1" dirty="0" smtClean="0">
                <a:latin typeface="Courier New" pitchFamily="49" charset="0"/>
                <a:cs typeface="Courier New" pitchFamily="49" charset="0"/>
              </a:rPr>
              <a:t>research\smartheap\sheap.py –a 0x043d0529</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Handle table starts at 0x001eb140</a:t>
            </a:r>
          </a:p>
          <a:p>
            <a:r>
              <a:rPr lang="en-US" b="1" dirty="0">
                <a:latin typeface="Courier New" pitchFamily="49" charset="0"/>
                <a:cs typeface="Courier New" pitchFamily="49" charset="0"/>
              </a:rPr>
              <a:t>[*] Handle table ends at 0x001ef0dc</a:t>
            </a:r>
          </a:p>
          <a:p>
            <a:r>
              <a:rPr lang="en-US" b="1" dirty="0">
                <a:latin typeface="Courier New" pitchFamily="49" charset="0"/>
                <a:cs typeface="Courier New" pitchFamily="49" charset="0"/>
              </a:rPr>
              <a:t>[*] Searching for chunk containing address 0x043d0529...</a:t>
            </a:r>
          </a:p>
          <a:p>
            <a:r>
              <a:rPr lang="en-US" b="1" dirty="0">
                <a:latin typeface="Courier New" pitchFamily="49" charset="0"/>
                <a:cs typeface="Courier New" pitchFamily="49" charset="0"/>
              </a:rPr>
              <a:t>[*] Found </a:t>
            </a:r>
            <a:r>
              <a:rPr lang="en-US" b="1" dirty="0" smtClean="0">
                <a:latin typeface="Courier New" pitchFamily="49" charset="0"/>
                <a:cs typeface="Courier New" pitchFamily="49" charset="0"/>
              </a:rPr>
              <a:t>address </a:t>
            </a:r>
            <a:r>
              <a:rPr lang="en-US" b="1" dirty="0">
                <a:latin typeface="Courier New" pitchFamily="49" charset="0"/>
                <a:cs typeface="Courier New" pitchFamily="49" charset="0"/>
              </a:rPr>
              <a:t>inside handle table entry at 0x001ef0f0</a:t>
            </a:r>
          </a:p>
          <a:p>
            <a:r>
              <a:rPr lang="en-US" b="1" dirty="0">
                <a:latin typeface="Courier New" pitchFamily="49" charset="0"/>
                <a:cs typeface="Courier New" pitchFamily="49" charset="0"/>
              </a:rPr>
              <a:t>&lt;class '__main__.</a:t>
            </a:r>
            <a:r>
              <a:rPr lang="en-US" b="1" dirty="0" err="1">
                <a:latin typeface="Courier New" pitchFamily="49" charset="0"/>
                <a:cs typeface="Courier New" pitchFamily="49" charset="0"/>
              </a:rPr>
              <a:t>HandleEntry</a:t>
            </a:r>
            <a:r>
              <a:rPr lang="en-US" b="1" dirty="0">
                <a:latin typeface="Courier New" pitchFamily="49" charset="0"/>
                <a:cs typeface="Courier New" pitchFamily="49" charset="0"/>
              </a:rPr>
              <a:t>'&gt;</a:t>
            </a:r>
          </a:p>
          <a:p>
            <a:r>
              <a:rPr lang="en-US" b="1" dirty="0">
                <a:latin typeface="Courier New" pitchFamily="49" charset="0"/>
                <a:cs typeface="Courier New" pitchFamily="49" charset="0"/>
              </a:rPr>
              <a:t>[1ef0f0] </a:t>
            </a:r>
            <a:r>
              <a:rPr lang="en-US" b="1" dirty="0" smtClean="0">
                <a:latin typeface="Courier New" pitchFamily="49" charset="0"/>
                <a:cs typeface="Courier New" pitchFamily="49" charset="0"/>
              </a:rPr>
              <a:t>(</a:t>
            </a:r>
            <a:r>
              <a:rPr lang="en-US" b="1" dirty="0" err="1">
                <a:latin typeface="Courier New" pitchFamily="49" charset="0"/>
                <a:cs typeface="Courier New" pitchFamily="49" charset="0"/>
              </a:rPr>
              <a:t>HandleEntry</a:t>
            </a:r>
            <a:r>
              <a:rPr lang="en-US" b="1" dirty="0">
                <a:latin typeface="Courier New" pitchFamily="49" charset="0"/>
                <a:cs typeface="Courier New" pitchFamily="49" charset="0"/>
              </a:rPr>
              <a:t>)'&gt; </a:t>
            </a:r>
            <a:r>
              <a:rPr lang="en-US" b="1" dirty="0" err="1">
                <a:latin typeface="Courier New" pitchFamily="49" charset="0"/>
                <a:cs typeface="Courier New" pitchFamily="49" charset="0"/>
              </a:rPr>
              <a:t>prev</a:t>
            </a:r>
            <a:r>
              <a:rPr lang="en-US" b="1" dirty="0">
                <a:latin typeface="Courier New" pitchFamily="49" charset="0"/>
                <a:cs typeface="Courier New" pitchFamily="49" charset="0"/>
              </a:rPr>
              <a:t> '(\x05=\x04'</a:t>
            </a:r>
          </a:p>
          <a:p>
            <a:r>
              <a:rPr lang="en-US" b="1" dirty="0">
                <a:latin typeface="Courier New" pitchFamily="49" charset="0"/>
                <a:cs typeface="Courier New" pitchFamily="49" charset="0"/>
              </a:rPr>
              <a:t>[1ef0f4] </a:t>
            </a:r>
            <a:r>
              <a:rPr lang="en-US" b="1" dirty="0" smtClean="0">
                <a:latin typeface="Courier New" pitchFamily="49" charset="0"/>
                <a:cs typeface="Courier New" pitchFamily="49" charset="0"/>
              </a:rPr>
              <a:t>size </a:t>
            </a:r>
            <a:r>
              <a:rPr lang="en-US" b="1" dirty="0">
                <a:latin typeface="Courier New" pitchFamily="49" charset="0"/>
                <a:cs typeface="Courier New" pitchFamily="49" charset="0"/>
              </a:rPr>
              <a:t>'\x04\x08\x00\x00'</a:t>
            </a:r>
          </a:p>
          <a:p>
            <a:r>
              <a:rPr lang="en-US" b="1" dirty="0">
                <a:latin typeface="Courier New" pitchFamily="49" charset="0"/>
                <a:cs typeface="Courier New" pitchFamily="49" charset="0"/>
              </a:rPr>
              <a:t>[1ef0f8] </a:t>
            </a:r>
            <a:r>
              <a:rPr lang="en-US" b="1" dirty="0" err="1" smtClean="0">
                <a:latin typeface="Courier New" pitchFamily="49" charset="0"/>
                <a:cs typeface="Courier New" pitchFamily="49" charset="0"/>
              </a:rPr>
              <a:t>alloc_flag</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'\x01\x00\</a:t>
            </a:r>
            <a:r>
              <a:rPr lang="en-US" b="1" dirty="0" err="1">
                <a:latin typeface="Courier New" pitchFamily="49" charset="0"/>
                <a:cs typeface="Courier New" pitchFamily="49" charset="0"/>
              </a:rPr>
              <a:t>xad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xba</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[1ef0fc] </a:t>
            </a:r>
            <a:r>
              <a:rPr lang="en-US" b="1" dirty="0" smtClean="0">
                <a:latin typeface="Courier New" pitchFamily="49" charset="0"/>
                <a:cs typeface="Courier New" pitchFamily="49" charset="0"/>
              </a:rPr>
              <a:t>flag1 </a:t>
            </a:r>
            <a:r>
              <a:rPr lang="en-US" b="1" dirty="0">
                <a:latin typeface="Courier New" pitchFamily="49" charset="0"/>
                <a:cs typeface="Courier New" pitchFamily="49" charset="0"/>
              </a:rPr>
              <a:t>'\x00\xf0\</a:t>
            </a:r>
            <a:r>
              <a:rPr lang="en-US" b="1" dirty="0" err="1">
                <a:latin typeface="Courier New" pitchFamily="49" charset="0"/>
                <a:cs typeface="Courier New" pitchFamily="49" charset="0"/>
              </a:rPr>
              <a:t>xad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xba</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[1ef100] </a:t>
            </a:r>
            <a:r>
              <a:rPr lang="en-US" b="1" dirty="0" smtClean="0">
                <a:latin typeface="Courier New" pitchFamily="49" charset="0"/>
                <a:cs typeface="Courier New" pitchFamily="49" charset="0"/>
              </a:rPr>
              <a:t>flag2 </a:t>
            </a:r>
            <a:r>
              <a:rPr lang="en-US" b="1" dirty="0">
                <a:latin typeface="Courier New" pitchFamily="49" charset="0"/>
                <a:cs typeface="Courier New" pitchFamily="49" charset="0"/>
              </a:rPr>
              <a:t>'\x00\xf0\</a:t>
            </a:r>
            <a:r>
              <a:rPr lang="en-US" b="1" dirty="0" err="1">
                <a:latin typeface="Courier New" pitchFamily="49" charset="0"/>
                <a:cs typeface="Courier New" pitchFamily="49" charset="0"/>
              </a:rPr>
              <a:t>xad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xba</a:t>
            </a: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0672723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Implementing !heap for </a:t>
            </a:r>
            <a:r>
              <a:rPr lang="en-US" sz="2600" b="1" kern="0" noProof="0" dirty="0" err="1" smtClean="0">
                <a:latin typeface="+mj-lt"/>
                <a:ea typeface="+mj-ea"/>
                <a:cs typeface="+mj-cs"/>
              </a:rPr>
              <a:t>SmartHeap</a:t>
            </a:r>
            <a:r>
              <a:rPr lang="en-US" sz="2600" b="1" kern="0" noProof="0" dirty="0" smtClean="0">
                <a:latin typeface="+mj-lt"/>
                <a:ea typeface="+mj-ea"/>
                <a:cs typeface="+mj-cs"/>
              </a:rPr>
              <a:t> (cont.)</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err="1">
                <a:solidFill>
                  <a:srgbClr val="00539B"/>
                </a:solidFill>
              </a:rPr>
              <a:t>Wishlist</a:t>
            </a:r>
            <a:r>
              <a:rPr lang="en-US" sz="2400" b="1" kern="0" dirty="0">
                <a:solidFill>
                  <a:srgbClr val="00539B"/>
                </a:solidFill>
              </a:rPr>
              <a:t>…</a:t>
            </a:r>
          </a:p>
          <a:p>
            <a:pPr marL="742950" lvl="1" indent="-285750" fontAlgn="base">
              <a:spcBef>
                <a:spcPct val="20000"/>
              </a:spcBef>
              <a:spcAft>
                <a:spcPct val="0"/>
              </a:spcAft>
              <a:buFontTx/>
              <a:buChar char="–"/>
              <a:defRPr/>
            </a:pPr>
            <a:r>
              <a:rPr lang="en-US" sz="2000" kern="0" dirty="0"/>
              <a:t>!heap –p –a &lt;address&gt; is even </a:t>
            </a:r>
            <a:r>
              <a:rPr lang="en-US" sz="2000" b="1" kern="0" dirty="0"/>
              <a:t>more</a:t>
            </a:r>
            <a:r>
              <a:rPr lang="en-US" sz="2000" kern="0" dirty="0"/>
              <a:t> useful</a:t>
            </a:r>
            <a:endParaRPr lang="en-US" sz="2000" b="1" kern="0" dirty="0"/>
          </a:p>
          <a:p>
            <a:pPr marL="1200150" lvl="2" indent="-285750" fontAlgn="base">
              <a:spcBef>
                <a:spcPct val="20000"/>
              </a:spcBef>
              <a:spcAft>
                <a:spcPct val="0"/>
              </a:spcAft>
              <a:buFontTx/>
              <a:buChar char="–"/>
              <a:defRPr/>
            </a:pPr>
            <a:r>
              <a:rPr lang="en-US" sz="2000" kern="0" dirty="0"/>
              <a:t>User-mode stack trace database option from Gflags.exe</a:t>
            </a:r>
          </a:p>
          <a:p>
            <a:pPr marL="1200150" lvl="2" indent="-285750" fontAlgn="base">
              <a:spcBef>
                <a:spcPct val="20000"/>
              </a:spcBef>
              <a:spcAft>
                <a:spcPct val="0"/>
              </a:spcAft>
              <a:buFontTx/>
              <a:buChar char="–"/>
              <a:defRPr/>
            </a:pPr>
            <a:r>
              <a:rPr lang="en-US" sz="2000" kern="0" dirty="0"/>
              <a:t>“</a:t>
            </a:r>
            <a:r>
              <a:rPr lang="en-US" sz="2000" i="1" kern="0" dirty="0"/>
              <a:t>Find me the chunk containing this address </a:t>
            </a:r>
            <a:r>
              <a:rPr lang="en-US" sz="2000" b="1" i="1" kern="0" dirty="0"/>
              <a:t>and</a:t>
            </a:r>
            <a:r>
              <a:rPr lang="en-US" sz="2000" i="1" kern="0" dirty="0"/>
              <a:t> give me the call stack when it was allocated</a:t>
            </a:r>
            <a:r>
              <a:rPr lang="en-US" sz="2000" kern="0" dirty="0" smtClean="0"/>
              <a:t>”</a:t>
            </a:r>
          </a:p>
          <a:p>
            <a:pPr marL="742950" lvl="1" indent="-285750" fontAlgn="base">
              <a:spcBef>
                <a:spcPct val="20000"/>
              </a:spcBef>
              <a:spcAft>
                <a:spcPct val="0"/>
              </a:spcAft>
              <a:buFontTx/>
              <a:buChar char="–"/>
              <a:defRPr/>
            </a:pPr>
            <a:r>
              <a:rPr lang="en-US" sz="2000" kern="0" dirty="0" smtClean="0"/>
              <a:t>This would be infinitely useful in determining uniqueness of fuzzed crashes and ZDI cases</a:t>
            </a:r>
          </a:p>
          <a:p>
            <a:pPr marL="1200150" lvl="2"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r>
              <a:rPr lang="en-US" sz="2400" b="1" kern="0" dirty="0" smtClean="0">
                <a:solidFill>
                  <a:srgbClr val="00539B"/>
                </a:solidFill>
              </a:rPr>
              <a:t>We *could* breakpoint on the allocator and store this…</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Except for that pesky speed problem, incurred ~13,000 times </a:t>
            </a:r>
            <a:endParaRPr lang="en-US" sz="2000" b="1" kern="0" dirty="0" smtClean="0"/>
          </a:p>
          <a:p>
            <a:pPr marL="1200150" lvl="2" indent="-285750" fontAlgn="base">
              <a:spcBef>
                <a:spcPct val="20000"/>
              </a:spcBef>
              <a:spcAft>
                <a:spcPct val="0"/>
              </a:spcAft>
              <a:buFontTx/>
              <a:buChar char="–"/>
              <a:defRPr/>
            </a:pPr>
            <a:r>
              <a:rPr lang="en-US" sz="2000" kern="0" dirty="0" smtClean="0"/>
              <a:t>Injection to the rescue, again</a:t>
            </a:r>
            <a:endParaRPr lang="en-US" sz="2000" kern="0" dirty="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p:txBody>
      </p:sp>
    </p:spTree>
    <p:extLst>
      <p:ext uri="{BB962C8B-B14F-4D97-AF65-F5344CB8AC3E}">
        <p14:creationId xmlns:p14="http://schemas.microsoft.com/office/powerpoint/2010/main" val="27944303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User-mode stack trace DB</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This hook is a bit more complicated…</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First, we allocate room to store our </a:t>
            </a:r>
            <a:r>
              <a:rPr lang="en-US" sz="2000" kern="0" dirty="0" err="1" smtClean="0"/>
              <a:t>callstacks</a:t>
            </a:r>
            <a:r>
              <a:rPr lang="en-US" sz="2000" kern="0" dirty="0" smtClean="0"/>
              <a:t> before injecting</a:t>
            </a:r>
            <a:endParaRPr lang="en-US" sz="2000" b="1" kern="0" dirty="0"/>
          </a:p>
          <a:p>
            <a:pPr marL="742950" lvl="1" indent="-285750" fontAlgn="base">
              <a:spcBef>
                <a:spcPct val="20000"/>
              </a:spcBef>
              <a:spcAft>
                <a:spcPct val="0"/>
              </a:spcAft>
              <a:buFontTx/>
              <a:buChar char="–"/>
              <a:defRPr/>
            </a:pPr>
            <a:r>
              <a:rPr lang="en-US" sz="2000" kern="0" dirty="0" smtClean="0"/>
              <a:t>We define a structure in Python for representing them:</a:t>
            </a: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r>
              <a:rPr lang="en-US" sz="2400" b="1" kern="0" dirty="0" smtClean="0">
                <a:solidFill>
                  <a:srgbClr val="00539B"/>
                </a:solidFill>
              </a:rPr>
              <a:t>Only need select pieces of data</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The allocation address and the saved return addresses</a:t>
            </a:r>
            <a:endParaRPr lang="en-US" sz="2000" kern="0" dirty="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p:txBody>
      </p:sp>
      <p:sp>
        <p:nvSpPr>
          <p:cNvPr id="4" name="Rectangle 3"/>
          <p:cNvSpPr/>
          <p:nvPr/>
        </p:nvSpPr>
        <p:spPr>
          <a:xfrm>
            <a:off x="2286000" y="2575017"/>
            <a:ext cx="4572000" cy="2677656"/>
          </a:xfrm>
          <a:prstGeom prst="rect">
            <a:avLst/>
          </a:prstGeom>
        </p:spPr>
        <p:txBody>
          <a:bodyPr>
            <a:spAutoFit/>
          </a:bodyPr>
          <a:lstStyle/>
          <a:p>
            <a:endParaRPr lang="en-US" sz="1400" b="1" dirty="0">
              <a:latin typeface="Courier New" pitchFamily="49" charset="0"/>
              <a:cs typeface="Courier New" pitchFamily="49" charset="0"/>
            </a:endParaRPr>
          </a:p>
          <a:p>
            <a:r>
              <a:rPr lang="en-US" sz="1400" b="1" dirty="0" err="1">
                <a:latin typeface="Courier New" pitchFamily="49" charset="0"/>
                <a:cs typeface="Courier New" pitchFamily="49" charset="0"/>
              </a:rPr>
              <a:t>CallStack</a:t>
            </a:r>
            <a:r>
              <a:rPr lang="en-US" sz="1400" b="1" dirty="0">
                <a:latin typeface="Courier New" pitchFamily="49" charset="0"/>
                <a:cs typeface="Courier New" pitchFamily="49" charset="0"/>
              </a:rPr>
              <a:t>._fields_ =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(uint32_t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alloc_address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(uint32_t</a:t>
            </a:r>
            <a:r>
              <a:rPr lang="en-US" sz="1400" b="1" dirty="0">
                <a:latin typeface="Courier New" pitchFamily="49" charset="0"/>
                <a:cs typeface="Courier New" pitchFamily="49" charset="0"/>
              </a:rPr>
              <a:t>, 'funcret1'),</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(uint32_t</a:t>
            </a:r>
            <a:r>
              <a:rPr lang="en-US" sz="1400" b="1" dirty="0">
                <a:latin typeface="Courier New" pitchFamily="49" charset="0"/>
                <a:cs typeface="Courier New" pitchFamily="49" charset="0"/>
              </a:rPr>
              <a:t>, 'funcret2'),</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(uint32_t</a:t>
            </a:r>
            <a:r>
              <a:rPr lang="en-US" sz="1400" b="1" dirty="0">
                <a:latin typeface="Courier New" pitchFamily="49" charset="0"/>
                <a:cs typeface="Courier New" pitchFamily="49" charset="0"/>
              </a:rPr>
              <a:t>, 'funcret3'),</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(uint32_t</a:t>
            </a:r>
            <a:r>
              <a:rPr lang="en-US" sz="1400" b="1" dirty="0">
                <a:latin typeface="Courier New" pitchFamily="49" charset="0"/>
                <a:cs typeface="Courier New" pitchFamily="49" charset="0"/>
              </a:rPr>
              <a:t>, 'funcret4'),</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(uint32_t</a:t>
            </a:r>
            <a:r>
              <a:rPr lang="en-US" sz="1400" b="1" dirty="0">
                <a:latin typeface="Courier New" pitchFamily="49" charset="0"/>
                <a:cs typeface="Courier New" pitchFamily="49" charset="0"/>
              </a:rPr>
              <a:t>, 'funcret5'),</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(uint32_t</a:t>
            </a:r>
            <a:r>
              <a:rPr lang="en-US" sz="1400" b="1" dirty="0">
                <a:latin typeface="Courier New" pitchFamily="49" charset="0"/>
                <a:cs typeface="Courier New" pitchFamily="49" charset="0"/>
              </a:rPr>
              <a:t>, 'funcret6'),</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(uint32_t</a:t>
            </a:r>
            <a:r>
              <a:rPr lang="en-US" sz="1400" b="1" dirty="0">
                <a:latin typeface="Courier New" pitchFamily="49" charset="0"/>
                <a:cs typeface="Courier New" pitchFamily="49" charset="0"/>
              </a:rPr>
              <a:t>, 'funcret7'),</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(uint32_t</a:t>
            </a:r>
            <a:r>
              <a:rPr lang="en-US" sz="1400" b="1" dirty="0">
                <a:latin typeface="Courier New" pitchFamily="49" charset="0"/>
                <a:cs typeface="Courier New" pitchFamily="49" charset="0"/>
              </a:rPr>
              <a:t>, 'funcret8')</a:t>
            </a:r>
          </a:p>
          <a:p>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Tree>
    <p:extLst>
      <p:ext uri="{BB962C8B-B14F-4D97-AF65-F5344CB8AC3E}">
        <p14:creationId xmlns:p14="http://schemas.microsoft.com/office/powerpoint/2010/main" val="12051721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User-mode stack trace DB (cont.) </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Now, we hook iml32!Ordinal1111</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Specifically, the epilogue</a:t>
            </a:r>
            <a:endParaRPr lang="en-US" sz="2000" b="1" kern="0" dirty="0"/>
          </a:p>
          <a:p>
            <a:pPr marL="742950" lvl="1" indent="-285750" fontAlgn="base">
              <a:spcBef>
                <a:spcPct val="20000"/>
              </a:spcBef>
              <a:spcAft>
                <a:spcPct val="0"/>
              </a:spcAft>
              <a:buFontTx/>
              <a:buChar char="–"/>
              <a:defRPr/>
            </a:pPr>
            <a:r>
              <a:rPr lang="en-US" sz="2000" kern="0" dirty="0" smtClean="0"/>
              <a:t>We must walk the stack manually (no @</a:t>
            </a:r>
            <a:r>
              <a:rPr lang="en-US" sz="2000" kern="0" dirty="0" err="1" smtClean="0"/>
              <a:t>ebp</a:t>
            </a:r>
            <a:r>
              <a:rPr lang="en-US" sz="2000" kern="0" dirty="0" smtClean="0"/>
              <a:t>-based frame)</a:t>
            </a:r>
          </a:p>
          <a:p>
            <a:pPr marL="742950" lvl="1" indent="-285750" fontAlgn="base">
              <a:spcBef>
                <a:spcPct val="20000"/>
              </a:spcBef>
              <a:spcAft>
                <a:spcPct val="0"/>
              </a:spcAft>
              <a:buFontTx/>
              <a:buChar char="–"/>
              <a:defRPr/>
            </a:pPr>
            <a:r>
              <a:rPr lang="en-US" sz="2000" kern="0" dirty="0" smtClean="0"/>
              <a:t>Assume iml32 and </a:t>
            </a:r>
            <a:r>
              <a:rPr lang="en-US" sz="2000" kern="0" dirty="0" err="1" smtClean="0"/>
              <a:t>dirapi</a:t>
            </a:r>
            <a:r>
              <a:rPr lang="en-US" sz="2000" kern="0" dirty="0"/>
              <a:t> are based at 0x69001000 and </a:t>
            </a:r>
            <a:r>
              <a:rPr lang="en-US" sz="2000" kern="0" dirty="0" smtClean="0"/>
              <a:t>0x68001000</a:t>
            </a:r>
          </a:p>
          <a:p>
            <a:pPr marL="1200150" lvl="2" indent="-285750" fontAlgn="base">
              <a:spcBef>
                <a:spcPct val="20000"/>
              </a:spcBef>
              <a:spcAft>
                <a:spcPct val="0"/>
              </a:spcAft>
              <a:buFontTx/>
              <a:buChar char="–"/>
              <a:defRPr/>
            </a:pPr>
            <a:r>
              <a:rPr lang="en-US" sz="2000" kern="0" dirty="0" smtClean="0"/>
              <a:t>Even with ASLR it’ll be at 0x6</a:t>
            </a:r>
            <a:r>
              <a:rPr lang="en-US" sz="2000" i="1" kern="0" dirty="0" smtClean="0"/>
              <a:t>xxxxxxx </a:t>
            </a:r>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r>
              <a:rPr lang="en-US" sz="2400" b="1" kern="0" dirty="0" smtClean="0">
                <a:solidFill>
                  <a:srgbClr val="00539B"/>
                </a:solidFill>
              </a:rPr>
              <a:t>Our hook ANDs the lower bytes of </a:t>
            </a:r>
            <a:r>
              <a:rPr lang="en-US" sz="2400" b="1" kern="0" dirty="0" err="1" smtClean="0">
                <a:solidFill>
                  <a:srgbClr val="00539B"/>
                </a:solidFill>
              </a:rPr>
              <a:t>dwords</a:t>
            </a:r>
            <a:r>
              <a:rPr lang="en-US" sz="2400" b="1" kern="0" dirty="0" smtClean="0">
                <a:solidFill>
                  <a:srgbClr val="00539B"/>
                </a:solidFill>
              </a:rPr>
              <a:t> on the stack</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Is it 0x69 or 0x68? If so, save it to the region in memory </a:t>
            </a:r>
            <a:endParaRPr lang="en-US" sz="2000" b="1" kern="0" dirty="0" smtClean="0"/>
          </a:p>
          <a:p>
            <a:pPr marL="742950" lvl="1" indent="-285750" fontAlgn="base">
              <a:spcBef>
                <a:spcPct val="20000"/>
              </a:spcBef>
              <a:spcAft>
                <a:spcPct val="0"/>
              </a:spcAft>
              <a:buFontTx/>
              <a:buChar char="–"/>
              <a:defRPr/>
            </a:pPr>
            <a:r>
              <a:rPr lang="en-US" sz="2000" kern="0" dirty="0" smtClean="0"/>
              <a:t>Cheap call stack, but it works</a:t>
            </a:r>
            <a:endParaRPr lang="en-US" sz="2000" kern="0" dirty="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p:txBody>
      </p:sp>
    </p:spTree>
    <p:extLst>
      <p:ext uri="{BB962C8B-B14F-4D97-AF65-F5344CB8AC3E}">
        <p14:creationId xmlns:p14="http://schemas.microsoft.com/office/powerpoint/2010/main" val="3022421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90" y="1628775"/>
            <a:ext cx="8629650" cy="4247317"/>
          </a:xfrm>
          <a:prstGeom prst="rect">
            <a:avLst/>
          </a:prstGeom>
        </p:spPr>
        <p:txBody>
          <a:bodyPr wrap="square">
            <a:spAutoFit/>
          </a:bodyPr>
          <a:lstStyle/>
          <a:p>
            <a:r>
              <a:rPr lang="en-US" b="1" dirty="0">
                <a:latin typeface="Courier New" pitchFamily="49" charset="0"/>
                <a:cs typeface="Courier New" pitchFamily="49" charset="0"/>
              </a:rPr>
              <a:t>0:008&gt; !exec S:\</a:t>
            </a:r>
            <a:r>
              <a:rPr lang="en-US" b="1" dirty="0" smtClean="0">
                <a:latin typeface="Courier New" pitchFamily="49" charset="0"/>
                <a:cs typeface="Courier New" pitchFamily="49" charset="0"/>
              </a:rPr>
              <a:t>research\smartheap\sheap.py –p –a 0x04560529</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Handle table starts at 0x001ed038</a:t>
            </a:r>
          </a:p>
          <a:p>
            <a:r>
              <a:rPr lang="en-US" b="1" dirty="0">
                <a:latin typeface="Courier New" pitchFamily="49" charset="0"/>
                <a:cs typeface="Courier New" pitchFamily="49" charset="0"/>
              </a:rPr>
              <a:t>[*] Handle table's last free entry at 0x001f0fd4</a:t>
            </a:r>
          </a:p>
          <a:p>
            <a:r>
              <a:rPr lang="en-US" b="1" dirty="0">
                <a:latin typeface="Courier New" pitchFamily="49" charset="0"/>
                <a:cs typeface="Courier New" pitchFamily="49" charset="0"/>
              </a:rPr>
              <a:t>[*] Searching for chunk containing address 0x04560529...</a:t>
            </a:r>
          </a:p>
          <a:p>
            <a:r>
              <a:rPr lang="en-US" b="1" dirty="0">
                <a:latin typeface="Courier New" pitchFamily="49" charset="0"/>
                <a:cs typeface="Courier New" pitchFamily="49" charset="0"/>
              </a:rPr>
              <a:t>[*] Found </a:t>
            </a:r>
            <a:r>
              <a:rPr lang="en-US" b="1" dirty="0" smtClean="0">
                <a:latin typeface="Courier New" pitchFamily="49" charset="0"/>
                <a:cs typeface="Courier New" pitchFamily="49" charset="0"/>
              </a:rPr>
              <a:t>address </a:t>
            </a:r>
            <a:r>
              <a:rPr lang="en-US" b="1" dirty="0">
                <a:latin typeface="Courier New" pitchFamily="49" charset="0"/>
                <a:cs typeface="Courier New" pitchFamily="49" charset="0"/>
              </a:rPr>
              <a:t>inside handle table entry at 0x001f0fe8</a:t>
            </a:r>
          </a:p>
          <a:p>
            <a:r>
              <a:rPr lang="en-US" b="1" dirty="0">
                <a:latin typeface="Courier New" pitchFamily="49" charset="0"/>
                <a:cs typeface="Courier New" pitchFamily="49" charset="0"/>
              </a:rPr>
              <a:t>[*] Searching for stack trace for allocation at </a:t>
            </a:r>
            <a:r>
              <a:rPr lang="en-US" b="1" dirty="0" smtClean="0">
                <a:latin typeface="Courier New" pitchFamily="49" charset="0"/>
                <a:cs typeface="Courier New" pitchFamily="49" charset="0"/>
              </a:rPr>
              <a:t>0x04560528</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Found call stack for allocation starting at 0x04560528:</a:t>
            </a:r>
          </a:p>
          <a:p>
            <a:r>
              <a:rPr lang="en-US" b="1" dirty="0">
                <a:latin typeface="Courier New" pitchFamily="49" charset="0"/>
                <a:cs typeface="Courier New" pitchFamily="49" charset="0"/>
              </a:rPr>
              <a:t>0x6900a295</a:t>
            </a:r>
          </a:p>
          <a:p>
            <a:r>
              <a:rPr lang="en-US" b="1" dirty="0">
                <a:latin typeface="Courier New" pitchFamily="49" charset="0"/>
                <a:cs typeface="Courier New" pitchFamily="49" charset="0"/>
              </a:rPr>
              <a:t> 0x6901b4b0</a:t>
            </a:r>
          </a:p>
          <a:p>
            <a:r>
              <a:rPr lang="en-US" b="1" dirty="0">
                <a:latin typeface="Courier New" pitchFamily="49" charset="0"/>
                <a:cs typeface="Courier New" pitchFamily="49" charset="0"/>
              </a:rPr>
              <a:t>  0x690aa518</a:t>
            </a:r>
          </a:p>
          <a:p>
            <a:r>
              <a:rPr lang="en-US" b="1" dirty="0">
                <a:latin typeface="Courier New" pitchFamily="49" charset="0"/>
                <a:cs typeface="Courier New" pitchFamily="49" charset="0"/>
              </a:rPr>
              <a:t>   0x6901b54e</a:t>
            </a:r>
          </a:p>
          <a:p>
            <a:r>
              <a:rPr lang="en-US" b="1" dirty="0">
                <a:latin typeface="Courier New" pitchFamily="49" charset="0"/>
                <a:cs typeface="Courier New" pitchFamily="49" charset="0"/>
              </a:rPr>
              <a:t>    0x69000000</a:t>
            </a:r>
          </a:p>
          <a:p>
            <a:r>
              <a:rPr lang="en-US" b="1" dirty="0">
                <a:latin typeface="Courier New" pitchFamily="49" charset="0"/>
                <a:cs typeface="Courier New" pitchFamily="49" charset="0"/>
              </a:rPr>
              <a:t>     0x69019ab9</a:t>
            </a:r>
          </a:p>
          <a:p>
            <a:r>
              <a:rPr lang="en-US" b="1" dirty="0">
                <a:latin typeface="Courier New" pitchFamily="49" charset="0"/>
                <a:cs typeface="Courier New" pitchFamily="49" charset="0"/>
              </a:rPr>
              <a:t>      0x69000000</a:t>
            </a:r>
          </a:p>
          <a:p>
            <a:r>
              <a:rPr lang="en-US" b="1" dirty="0">
                <a:latin typeface="Courier New" pitchFamily="49" charset="0"/>
                <a:cs typeface="Courier New" pitchFamily="49" charset="0"/>
              </a:rPr>
              <a:t>       0x00000000</a:t>
            </a:r>
          </a:p>
        </p:txBody>
      </p:sp>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User-mode stack trace DB (cont.)</a:t>
            </a:r>
          </a:p>
        </p:txBody>
      </p:sp>
    </p:spTree>
    <p:extLst>
      <p:ext uri="{BB962C8B-B14F-4D97-AF65-F5344CB8AC3E}">
        <p14:creationId xmlns:p14="http://schemas.microsoft.com/office/powerpoint/2010/main" val="29470542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Rebuilding call stacks</a:t>
            </a:r>
          </a:p>
        </p:txBody>
      </p:sp>
      <p:sp>
        <p:nvSpPr>
          <p:cNvPr id="4"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Now we had a starting point and some data to catch it</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So we could now set a conditional breakpoint on a function within our pseudo-</a:t>
            </a:r>
            <a:r>
              <a:rPr lang="en-US" sz="2000" kern="0" dirty="0" err="1" smtClean="0"/>
              <a:t>callstack</a:t>
            </a:r>
            <a:endParaRPr lang="en-US" sz="2000" b="1" kern="0" dirty="0"/>
          </a:p>
          <a:p>
            <a:pPr marL="742950" lvl="1" indent="-285750" fontAlgn="base">
              <a:spcBef>
                <a:spcPct val="20000"/>
              </a:spcBef>
              <a:spcAft>
                <a:spcPct val="0"/>
              </a:spcAft>
              <a:buFontTx/>
              <a:buChar char="–"/>
              <a:defRPr/>
            </a:pPr>
            <a:r>
              <a:rPr lang="en-US" sz="2000" kern="0" dirty="0" smtClean="0"/>
              <a:t>And then utilize IDA to analyze the stack and build a </a:t>
            </a:r>
            <a:r>
              <a:rPr lang="en-US" sz="2000" b="1" kern="0" dirty="0" smtClean="0"/>
              <a:t>real</a:t>
            </a:r>
            <a:r>
              <a:rPr lang="en-US" sz="2000" kern="0" dirty="0" smtClean="0"/>
              <a:t> call stack</a:t>
            </a:r>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342900" lvl="0" indent="-342900" fontAlgn="base">
              <a:spcBef>
                <a:spcPct val="20000"/>
              </a:spcBef>
              <a:spcAft>
                <a:spcPct val="0"/>
              </a:spcAft>
              <a:buFontTx/>
              <a:buChar char="•"/>
              <a:defRPr/>
            </a:pPr>
            <a:r>
              <a:rPr lang="en-US" sz="2400" b="1" kern="0" dirty="0" smtClean="0">
                <a:solidFill>
                  <a:srgbClr val="00539B"/>
                </a:solidFill>
              </a:rPr>
              <a:t>Step by step</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Set </a:t>
            </a:r>
            <a:r>
              <a:rPr lang="en-US" sz="2000" kern="0" dirty="0" err="1" smtClean="0"/>
              <a:t>bp</a:t>
            </a:r>
            <a:r>
              <a:rPr lang="en-US" sz="2000" kern="0" dirty="0" smtClean="0"/>
              <a:t> (set anchor)</a:t>
            </a:r>
          </a:p>
          <a:p>
            <a:pPr marL="742950" lvl="1" indent="-285750" fontAlgn="base">
              <a:spcBef>
                <a:spcPct val="20000"/>
              </a:spcBef>
              <a:spcAft>
                <a:spcPct val="0"/>
              </a:spcAft>
              <a:buFontTx/>
              <a:buChar char="–"/>
              <a:defRPr/>
            </a:pPr>
            <a:r>
              <a:rPr lang="en-US" sz="2000" kern="0" dirty="0" smtClean="0"/>
              <a:t>Retrieve </a:t>
            </a:r>
            <a:r>
              <a:rPr lang="en-US" sz="2000" b="1" kern="0" dirty="0" smtClean="0"/>
              <a:t>@</a:t>
            </a:r>
            <a:r>
              <a:rPr lang="en-US" sz="2000" b="1" kern="0" dirty="0" err="1" smtClean="0"/>
              <a:t>eip</a:t>
            </a:r>
            <a:r>
              <a:rPr lang="en-US" sz="2000" b="1" kern="0" dirty="0" smtClean="0"/>
              <a:t> </a:t>
            </a:r>
            <a:r>
              <a:rPr lang="en-US" sz="2000" kern="0" dirty="0" smtClean="0"/>
              <a:t>and </a:t>
            </a:r>
            <a:r>
              <a:rPr lang="en-US" sz="2000" b="1" kern="0" dirty="0" smtClean="0"/>
              <a:t>@</a:t>
            </a:r>
            <a:r>
              <a:rPr lang="en-US" sz="2000" b="1" kern="0" dirty="0" err="1" smtClean="0"/>
              <a:t>esp</a:t>
            </a:r>
            <a:endParaRPr lang="en-US" sz="2000" b="1" kern="0" dirty="0" smtClean="0"/>
          </a:p>
          <a:p>
            <a:pPr marL="742950" lvl="1" indent="-285750" fontAlgn="base">
              <a:spcBef>
                <a:spcPct val="20000"/>
              </a:spcBef>
              <a:spcAft>
                <a:spcPct val="0"/>
              </a:spcAft>
              <a:buFontTx/>
              <a:buChar char="–"/>
              <a:defRPr/>
            </a:pPr>
            <a:r>
              <a:rPr lang="en-US" sz="2000" kern="0" dirty="0" smtClean="0"/>
              <a:t>Check </a:t>
            </a:r>
            <a:r>
              <a:rPr lang="en-US" sz="2000" b="1" kern="0" dirty="0" smtClean="0"/>
              <a:t>stack delta </a:t>
            </a:r>
            <a:r>
              <a:rPr lang="en-US" sz="2000" kern="0" dirty="0" smtClean="0"/>
              <a:t>from IDA</a:t>
            </a:r>
          </a:p>
          <a:p>
            <a:pPr marL="742950" lvl="1" indent="-285750" fontAlgn="base">
              <a:spcBef>
                <a:spcPct val="20000"/>
              </a:spcBef>
              <a:spcAft>
                <a:spcPct val="0"/>
              </a:spcAft>
              <a:buFontTx/>
              <a:buChar char="–"/>
              <a:defRPr/>
            </a:pPr>
            <a:r>
              <a:rPr lang="en-US" sz="2000" kern="0" dirty="0" smtClean="0"/>
              <a:t>Match </a:t>
            </a:r>
            <a:r>
              <a:rPr lang="en-US" sz="2000" kern="0" dirty="0" err="1" smtClean="0"/>
              <a:t>dwords</a:t>
            </a:r>
            <a:r>
              <a:rPr lang="en-US" sz="2000" kern="0" dirty="0" smtClean="0"/>
              <a:t> on the stack with module address range</a:t>
            </a:r>
            <a:endParaRPr lang="en-US" sz="2000" kern="0" dirty="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3658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664" y="2683807"/>
            <a:ext cx="6801862" cy="3477875"/>
          </a:xfrm>
          <a:prstGeom prst="rect">
            <a:avLst/>
          </a:prstGeom>
          <a:noFill/>
        </p:spPr>
        <p:txBody>
          <a:bodyPr wrap="none" rtlCol="0">
            <a:spAutoFit/>
          </a:bodyPr>
          <a:lstStyle/>
          <a:p>
            <a:r>
              <a:rPr lang="en-US" sz="2000" b="1" dirty="0" smtClean="0">
                <a:latin typeface="Courier New" pitchFamily="49" charset="0"/>
                <a:cs typeface="Courier New" pitchFamily="49" charset="0"/>
              </a:rPr>
              <a:t>0:010&gt; k</a:t>
            </a:r>
          </a:p>
          <a:p>
            <a:r>
              <a:rPr lang="en-US" sz="2000" b="1" dirty="0" err="1" smtClean="0">
                <a:latin typeface="Courier New" pitchFamily="49" charset="0"/>
                <a:cs typeface="Courier New" pitchFamily="49" charset="0"/>
              </a:rPr>
              <a:t>ChildEBP</a:t>
            </a:r>
            <a:r>
              <a:rPr lang="en-US" sz="2000" b="1" dirty="0" smtClean="0">
                <a:latin typeface="Courier New" pitchFamily="49" charset="0"/>
                <a:cs typeface="Courier New" pitchFamily="49" charset="0"/>
              </a:rPr>
              <a:t> </a:t>
            </a:r>
            <a:r>
              <a:rPr lang="en-US" sz="2000" b="1" dirty="0" err="1">
                <a:latin typeface="Courier New" pitchFamily="49" charset="0"/>
                <a:cs typeface="Courier New" pitchFamily="49" charset="0"/>
              </a:rPr>
              <a:t>RetAddr</a:t>
            </a:r>
            <a:r>
              <a:rPr lang="en-US" sz="2000" b="1" dirty="0">
                <a:latin typeface="Courier New" pitchFamily="49" charset="0"/>
                <a:cs typeface="Courier New" pitchFamily="49" charset="0"/>
              </a:rPr>
              <a:t>  </a:t>
            </a:r>
          </a:p>
          <a:p>
            <a:r>
              <a:rPr lang="en-US" sz="2000" b="1" dirty="0" smtClean="0">
                <a:latin typeface="Courier New" pitchFamily="49" charset="0"/>
                <a:cs typeface="Courier New" pitchFamily="49" charset="0"/>
              </a:rPr>
              <a:t>025dd8a4 </a:t>
            </a:r>
            <a:r>
              <a:rPr lang="en-US" sz="2000" b="1" dirty="0">
                <a:latin typeface="Courier New" pitchFamily="49" charset="0"/>
                <a:cs typeface="Courier New" pitchFamily="49" charset="0"/>
              </a:rPr>
              <a:t>69010c03 IML32!Ordinal1218+0x230</a:t>
            </a:r>
          </a:p>
          <a:p>
            <a:r>
              <a:rPr lang="en-US" sz="2000" b="1" dirty="0">
                <a:latin typeface="Courier New" pitchFamily="49" charset="0"/>
                <a:cs typeface="Courier New" pitchFamily="49" charset="0"/>
              </a:rPr>
              <a:t>025dd8bc 68091520 IML32!Ordinal1130+0x13</a:t>
            </a:r>
          </a:p>
          <a:p>
            <a:r>
              <a:rPr lang="en-US" sz="2000" b="1" dirty="0">
                <a:latin typeface="Courier New" pitchFamily="49" charset="0"/>
                <a:cs typeface="Courier New" pitchFamily="49" charset="0"/>
              </a:rPr>
              <a:t>025dd8ec 69009f30 DIRAPI!Ordinal418+0x49450</a:t>
            </a:r>
          </a:p>
          <a:p>
            <a:r>
              <a:rPr lang="en-US" sz="2000" b="1" dirty="0">
                <a:latin typeface="Courier New" pitchFamily="49" charset="0"/>
                <a:cs typeface="Courier New" pitchFamily="49" charset="0"/>
              </a:rPr>
              <a:t>025dd8f8 6800c492 IML32!Ordinal1113+0x20</a:t>
            </a:r>
          </a:p>
          <a:p>
            <a:r>
              <a:rPr lang="en-US" sz="2000" b="1" dirty="0">
                <a:latin typeface="Courier New" pitchFamily="49" charset="0"/>
                <a:cs typeface="Courier New" pitchFamily="49" charset="0"/>
              </a:rPr>
              <a:t>025dd900 680dac1a DIRAPI!Ordinal967+0xc2</a:t>
            </a:r>
          </a:p>
          <a:p>
            <a:r>
              <a:rPr lang="en-US" sz="2000" b="1" dirty="0">
                <a:latin typeface="Courier New" pitchFamily="49" charset="0"/>
                <a:cs typeface="Courier New" pitchFamily="49" charset="0"/>
              </a:rPr>
              <a:t>025dd908 680fecc1 DIRAPI!Ordinal418+0x92b4a</a:t>
            </a:r>
          </a:p>
          <a:p>
            <a:r>
              <a:rPr lang="en-US" sz="2000" b="1" dirty="0">
                <a:latin typeface="Courier New" pitchFamily="49" charset="0"/>
                <a:cs typeface="Courier New" pitchFamily="49" charset="0"/>
              </a:rPr>
              <a:t>025dd924 6811459e DIRAPI!Ordinal418+0xb6bf1</a:t>
            </a:r>
          </a:p>
          <a:p>
            <a:r>
              <a:rPr lang="en-US" sz="2000" b="1" dirty="0">
                <a:latin typeface="Courier New" pitchFamily="49" charset="0"/>
                <a:cs typeface="Courier New" pitchFamily="49" charset="0"/>
              </a:rPr>
              <a:t>025dd948 68114d55 DIRAPI!Ordinal418+0xcc4ce</a:t>
            </a:r>
          </a:p>
          <a:p>
            <a:r>
              <a:rPr lang="en-US" sz="2000" b="1" dirty="0">
                <a:latin typeface="Courier New" pitchFamily="49" charset="0"/>
                <a:cs typeface="Courier New" pitchFamily="49" charset="0"/>
              </a:rPr>
              <a:t>00000000 00000000 DIRAPI!Ordinal418+0xccc85</a:t>
            </a:r>
          </a:p>
        </p:txBody>
      </p:sp>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Rebuilding call stacks (</a:t>
            </a:r>
            <a:r>
              <a:rPr lang="en-US" sz="2600" b="1" kern="0" noProof="0" dirty="0" err="1" smtClean="0">
                <a:latin typeface="+mj-lt"/>
                <a:ea typeface="+mj-ea"/>
                <a:cs typeface="+mj-cs"/>
              </a:rPr>
              <a:t>cont</a:t>
            </a:r>
            <a:r>
              <a:rPr lang="en-US" sz="2600" b="1" kern="0" noProof="0" dirty="0" smtClean="0">
                <a:latin typeface="+mj-lt"/>
                <a:ea typeface="+mj-ea"/>
                <a:cs typeface="+mj-cs"/>
              </a:rPr>
              <a:t>).</a:t>
            </a:r>
          </a:p>
        </p:txBody>
      </p:sp>
      <p:sp>
        <p:nvSpPr>
          <p:cNvPr id="4"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Even a complete call stack lacks info</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Too many unknown symbols</a:t>
            </a:r>
            <a:endParaRPr lang="en-US" sz="2000" kern="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8429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Symbols?</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At this point we realized that the Shockwave was available for multiple platforms</a:t>
            </a:r>
          </a:p>
          <a:p>
            <a:pPr marL="742950" lvl="1" indent="-285750" fontAlgn="base">
              <a:spcBef>
                <a:spcPct val="20000"/>
              </a:spcBef>
              <a:spcAft>
                <a:spcPct val="0"/>
              </a:spcAft>
              <a:buFontTx/>
              <a:buChar char="–"/>
              <a:defRPr/>
            </a:pPr>
            <a:r>
              <a:rPr lang="en-US" sz="2000" kern="0" dirty="0" smtClean="0"/>
              <a:t>Perhaps one of them had symbols…</a:t>
            </a:r>
          </a:p>
          <a:p>
            <a:pPr marL="742950" lvl="1" indent="-285750" fontAlgn="base">
              <a:spcBef>
                <a:spcPct val="20000"/>
              </a:spcBef>
              <a:spcAft>
                <a:spcPct val="0"/>
              </a:spcAft>
              <a:buFontTx/>
              <a:buChar char="–"/>
              <a:defRPr/>
            </a:pPr>
            <a:endParaRPr lang="en-US" sz="2400" b="1" kern="0" dirty="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As it turns out, the OS X version did</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Sort of</a:t>
            </a:r>
          </a:p>
          <a:p>
            <a:pPr marL="742950" lvl="1" indent="-285750" fontAlgn="base">
              <a:spcBef>
                <a:spcPct val="20000"/>
              </a:spcBef>
              <a:spcAft>
                <a:spcPct val="0"/>
              </a:spcAft>
              <a:buFontTx/>
              <a:buChar char="–"/>
              <a:defRPr/>
            </a:pPr>
            <a:r>
              <a:rPr lang="en-US" sz="2000" kern="0" dirty="0" smtClean="0"/>
              <a:t>Zef on my team owned this portion of the Shockwave project</a:t>
            </a:r>
          </a:p>
          <a:p>
            <a:pPr marL="1200150" lvl="2" indent="-285750" fontAlgn="base">
              <a:spcBef>
                <a:spcPct val="20000"/>
              </a:spcBef>
              <a:spcAft>
                <a:spcPct val="0"/>
              </a:spcAft>
              <a:buFontTx/>
              <a:buChar char="–"/>
              <a:defRPr/>
            </a:pPr>
            <a:r>
              <a:rPr lang="en-US" sz="2000" kern="0" dirty="0" smtClean="0"/>
              <a:t>Again, it’s awesome having a team…</a:t>
            </a:r>
            <a:endParaRPr lang="en-US" sz="2000" kern="0" dirty="0"/>
          </a:p>
          <a:p>
            <a:pPr marL="342900" lvl="0" indent="-342900" fontAlgn="base">
              <a:spcBef>
                <a:spcPct val="20000"/>
              </a:spcBef>
              <a:spcAft>
                <a:spcPct val="0"/>
              </a:spcAft>
              <a:buFontTx/>
              <a:buChar char="•"/>
              <a:defRPr/>
            </a:pPr>
            <a:endParaRPr lang="en-US" sz="2400" b="1" kern="0" dirty="0">
              <a:solidFill>
                <a:srgbClr val="00539B"/>
              </a:solidFill>
            </a:endParaRPr>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292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012" y="2119554"/>
            <a:ext cx="8592207" cy="3139321"/>
          </a:xfrm>
          <a:prstGeom prst="rect">
            <a:avLst/>
          </a:prstGeom>
        </p:spPr>
        <p:txBody>
          <a:bodyPr wrap="square">
            <a:spAutoFit/>
          </a:bodyPr>
          <a:lstStyle/>
          <a:p>
            <a:r>
              <a:rPr lang="en-US" b="1" dirty="0">
                <a:latin typeface="Courier New" pitchFamily="49" charset="0"/>
                <a:cs typeface="Courier New" pitchFamily="49" charset="0"/>
              </a:rPr>
              <a:t>0:008&gt; !heap -p -a @</a:t>
            </a:r>
            <a:r>
              <a:rPr lang="en-US" b="1" dirty="0" err="1">
                <a:latin typeface="Courier New" pitchFamily="49" charset="0"/>
                <a:cs typeface="Courier New" pitchFamily="49" charset="0"/>
              </a:rPr>
              <a:t>eax</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address 03910020 found in</a:t>
            </a:r>
          </a:p>
          <a:p>
            <a:r>
              <a:rPr lang="en-US" b="1" dirty="0">
                <a:latin typeface="Courier New" pitchFamily="49" charset="0"/>
                <a:cs typeface="Courier New" pitchFamily="49" charset="0"/>
              </a:rPr>
              <a:t>    _HEAP @ 150000</a:t>
            </a:r>
          </a:p>
          <a:p>
            <a:r>
              <a:rPr lang="en-US" b="1" dirty="0">
                <a:latin typeface="Courier New" pitchFamily="49" charset="0"/>
                <a:cs typeface="Courier New" pitchFamily="49" charset="0"/>
              </a:rPr>
              <a:t>      HEAP_ENTRY Size </a:t>
            </a:r>
            <a:r>
              <a:rPr lang="en-US" b="1" dirty="0" err="1">
                <a:latin typeface="Courier New" pitchFamily="49" charset="0"/>
                <a:cs typeface="Courier New" pitchFamily="49" charset="0"/>
              </a:rPr>
              <a:t>Prev</a:t>
            </a:r>
            <a:r>
              <a:rPr lang="en-US" b="1" dirty="0">
                <a:latin typeface="Courier New" pitchFamily="49" charset="0"/>
                <a:cs typeface="Courier New" pitchFamily="49" charset="0"/>
              </a:rPr>
              <a:t> Flags    </a:t>
            </a:r>
            <a:r>
              <a:rPr lang="en-US" b="1" dirty="0" err="1">
                <a:latin typeface="Courier New" pitchFamily="49" charset="0"/>
                <a:cs typeface="Courier New" pitchFamily="49" charset="0"/>
              </a:rPr>
              <a:t>UserPtr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UserSize</a:t>
            </a:r>
            <a:r>
              <a:rPr lang="en-US" b="1" dirty="0">
                <a:latin typeface="Courier New" pitchFamily="49" charset="0"/>
                <a:cs typeface="Courier New" pitchFamily="49" charset="0"/>
              </a:rPr>
              <a:t> - state</a:t>
            </a:r>
          </a:p>
          <a:p>
            <a:r>
              <a:rPr lang="en-US" b="1" dirty="0">
                <a:latin typeface="Courier New" pitchFamily="49" charset="0"/>
                <a:cs typeface="Courier New" pitchFamily="49" charset="0"/>
              </a:rPr>
              <a:t>        03910018 20000 0000  [0b]   03910020    100000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Trace</a:t>
            </a:r>
            <a:r>
              <a:rPr lang="en-US" b="1" dirty="0">
                <a:latin typeface="Courier New" pitchFamily="49" charset="0"/>
                <a:cs typeface="Courier New" pitchFamily="49" charset="0"/>
              </a:rPr>
              <a:t>: 2712</a:t>
            </a:r>
          </a:p>
          <a:p>
            <a:r>
              <a:rPr lang="en-US" b="1" dirty="0">
                <a:latin typeface="Courier New" pitchFamily="49" charset="0"/>
                <a:cs typeface="Courier New" pitchFamily="49" charset="0"/>
              </a:rPr>
              <a:t>        7c96eed2 ntdll!RtlDebugAllocateHeap+0x000000e1</a:t>
            </a:r>
          </a:p>
          <a:p>
            <a:r>
              <a:rPr lang="en-US" b="1" dirty="0">
                <a:latin typeface="Courier New" pitchFamily="49" charset="0"/>
                <a:cs typeface="Courier New" pitchFamily="49" charset="0"/>
              </a:rPr>
              <a:t>        7c94b394 ntdll!RtlAllocateHeapSlowly+0x00000044</a:t>
            </a:r>
          </a:p>
          <a:p>
            <a:r>
              <a:rPr lang="en-US" b="1" dirty="0">
                <a:latin typeface="Courier New" pitchFamily="49" charset="0"/>
                <a:cs typeface="Courier New" pitchFamily="49" charset="0"/>
              </a:rPr>
              <a:t>        7c918f21 ntdll!RtlAllocateHeap+0x00000e64</a:t>
            </a:r>
          </a:p>
          <a:p>
            <a:r>
              <a:rPr lang="en-US" b="1" dirty="0">
                <a:latin typeface="Courier New" pitchFamily="49" charset="0"/>
                <a:cs typeface="Courier New" pitchFamily="49" charset="0"/>
              </a:rPr>
              <a:t>        7c80ff0f kernel32!GlobalAlloc+0x00000066</a:t>
            </a:r>
          </a:p>
          <a:p>
            <a:r>
              <a:rPr lang="en-US" b="1" dirty="0">
                <a:latin typeface="Courier New" pitchFamily="49" charset="0"/>
                <a:cs typeface="Courier New" pitchFamily="49" charset="0"/>
              </a:rPr>
              <a:t>        690148aa IML32!Ordinal1218+0x0000002a</a:t>
            </a:r>
          </a:p>
        </p:txBody>
      </p:sp>
      <p:sp>
        <p:nvSpPr>
          <p:cNvPr id="3" name="Rectangle 6"/>
          <p:cNvSpPr txBox="1">
            <a:spLocks noChangeArrowheads="1"/>
          </p:cNvSpPr>
          <p:nvPr/>
        </p:nvSpPr>
        <p:spPr>
          <a:xfrm>
            <a:off x="76200" y="228600"/>
            <a:ext cx="73152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!heap WTF</a:t>
            </a:r>
            <a:endParaRPr kumimoji="0" lang="en-US" sz="2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4" name="Rectangle 3"/>
          <p:cNvSpPr/>
          <p:nvPr/>
        </p:nvSpPr>
        <p:spPr bwMode="auto">
          <a:xfrm>
            <a:off x="6826468" y="3284592"/>
            <a:ext cx="993229" cy="217714"/>
          </a:xfrm>
          <a:prstGeom prst="rect">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cxnSp>
        <p:nvCxnSpPr>
          <p:cNvPr id="5" name="Straight Arrow Connector 4"/>
          <p:cNvCxnSpPr/>
          <p:nvPr/>
        </p:nvCxnSpPr>
        <p:spPr bwMode="auto">
          <a:xfrm flipV="1">
            <a:off x="5691353" y="3689214"/>
            <a:ext cx="1400486" cy="2175558"/>
          </a:xfrm>
          <a:prstGeom prst="straightConnector1">
            <a:avLst/>
          </a:prstGeom>
          <a:ln w="28575">
            <a:solidFill>
              <a:srgbClr val="FF0000"/>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4495211" y="5792331"/>
            <a:ext cx="1475084" cy="461665"/>
          </a:xfrm>
          <a:prstGeom prst="rect">
            <a:avLst/>
          </a:prstGeom>
          <a:noFill/>
        </p:spPr>
        <p:txBody>
          <a:bodyPr wrap="none" rtlCol="0">
            <a:spAutoFit/>
          </a:bodyPr>
          <a:lstStyle/>
          <a:p>
            <a:r>
              <a:rPr lang="en-US" sz="2400" b="1" dirty="0" err="1" smtClean="0">
                <a:solidFill>
                  <a:srgbClr val="FF0000"/>
                </a:solidFill>
                <a:latin typeface="Courier New" pitchFamily="49" charset="0"/>
                <a:cs typeface="Courier New" pitchFamily="49" charset="0"/>
              </a:rPr>
              <a:t>Whaaa</a:t>
            </a:r>
            <a:r>
              <a:rPr lang="en-US" sz="2400" b="1" dirty="0" smtClean="0">
                <a:solidFill>
                  <a:srgbClr val="FF0000"/>
                </a:solidFill>
                <a:latin typeface="Courier New" pitchFamily="49" charset="0"/>
                <a:cs typeface="Courier New" pitchFamily="49" charset="0"/>
              </a:rPr>
              <a:t>…?</a:t>
            </a:r>
            <a:endParaRPr lang="en-US" sz="2400"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28933284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Symbols? (cont.)</a:t>
            </a:r>
          </a:p>
        </p:txBody>
      </p:sp>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OS X code is vastly different from Windows</a:t>
            </a:r>
          </a:p>
          <a:p>
            <a:pPr marL="742950" lvl="1" indent="-285750" fontAlgn="base">
              <a:spcBef>
                <a:spcPct val="20000"/>
              </a:spcBef>
              <a:spcAft>
                <a:spcPct val="0"/>
              </a:spcAft>
              <a:buFontTx/>
              <a:buChar char="–"/>
              <a:defRPr/>
            </a:pPr>
            <a:r>
              <a:rPr lang="en-US" sz="2000" kern="0" dirty="0" smtClean="0"/>
              <a:t>Thus we needed to figure out a way to match functions</a:t>
            </a:r>
          </a:p>
          <a:p>
            <a:pPr marL="742950" lvl="1" indent="-285750" fontAlgn="base">
              <a:spcBef>
                <a:spcPct val="20000"/>
              </a:spcBef>
              <a:spcAft>
                <a:spcPct val="0"/>
              </a:spcAft>
              <a:buFontTx/>
              <a:buChar char="–"/>
              <a:defRPr/>
            </a:pPr>
            <a:r>
              <a:rPr lang="en-US" sz="2000" kern="0" dirty="0" smtClean="0"/>
              <a:t>Ideally, we’d have an IDA script that did this automatically for us</a:t>
            </a:r>
          </a:p>
          <a:p>
            <a:pPr marL="742950" lvl="1" indent="-285750" fontAlgn="base">
              <a:spcBef>
                <a:spcPct val="20000"/>
              </a:spcBef>
              <a:spcAft>
                <a:spcPct val="0"/>
              </a:spcAft>
              <a:buFontTx/>
              <a:buChar char="–"/>
              <a:defRPr/>
            </a:pPr>
            <a:endParaRPr lang="en-US" sz="2400" b="1" kern="0" dirty="0">
              <a:solidFill>
                <a:srgbClr val="00539B"/>
              </a:solidFill>
            </a:endParaRPr>
          </a:p>
          <a:p>
            <a:pPr marL="342900" lvl="0" indent="-342900" fontAlgn="base">
              <a:spcBef>
                <a:spcPct val="20000"/>
              </a:spcBef>
              <a:spcAft>
                <a:spcPct val="0"/>
              </a:spcAft>
              <a:buFontTx/>
              <a:buChar char="•"/>
              <a:defRPr/>
            </a:pPr>
            <a:r>
              <a:rPr lang="en-US" sz="2400" b="1" kern="0" dirty="0" smtClean="0">
                <a:solidFill>
                  <a:srgbClr val="00539B"/>
                </a:solidFill>
              </a:rPr>
              <a:t>There exist tools for this… right?</a:t>
            </a:r>
            <a:endParaRPr lang="en-US" sz="2400" b="1" kern="0" dirty="0">
              <a:solidFill>
                <a:srgbClr val="00539B"/>
              </a:solidFill>
            </a:endParaRPr>
          </a:p>
          <a:p>
            <a:pPr marL="742950" lvl="1" indent="-285750" fontAlgn="base">
              <a:spcBef>
                <a:spcPct val="20000"/>
              </a:spcBef>
              <a:spcAft>
                <a:spcPct val="0"/>
              </a:spcAft>
              <a:buFontTx/>
              <a:buChar char="–"/>
              <a:defRPr/>
            </a:pPr>
            <a:r>
              <a:rPr lang="en-US" sz="2000" kern="0" dirty="0" smtClean="0"/>
              <a:t>Zef first tried </a:t>
            </a:r>
            <a:r>
              <a:rPr lang="en-US" sz="2000" b="1" kern="0" dirty="0" err="1" smtClean="0"/>
              <a:t>TurboDiff</a:t>
            </a:r>
            <a:endParaRPr lang="en-US" sz="2000" b="1" kern="0" dirty="0" smtClean="0"/>
          </a:p>
          <a:p>
            <a:pPr marL="742950" lvl="1" indent="-285750" fontAlgn="base">
              <a:spcBef>
                <a:spcPct val="20000"/>
              </a:spcBef>
              <a:spcAft>
                <a:spcPct val="0"/>
              </a:spcAft>
              <a:buFontTx/>
              <a:buChar char="–"/>
              <a:defRPr/>
            </a:pPr>
            <a:r>
              <a:rPr lang="en-US" sz="2000" kern="0" dirty="0" smtClean="0"/>
              <a:t>As well as </a:t>
            </a:r>
            <a:r>
              <a:rPr lang="en-US" sz="2000" b="1" kern="0" dirty="0" err="1" smtClean="0"/>
              <a:t>Zynamics</a:t>
            </a:r>
            <a:r>
              <a:rPr lang="en-US" sz="2000" kern="0" dirty="0" err="1" smtClean="0"/>
              <a:t>^H^H^H^H^H^H</a:t>
            </a:r>
            <a:r>
              <a:rPr lang="en-US" sz="2000" b="1" kern="0" dirty="0" err="1" smtClean="0"/>
              <a:t>Google</a:t>
            </a:r>
            <a:r>
              <a:rPr lang="en-US" sz="2000" kern="0" dirty="0" smtClean="0"/>
              <a:t> </a:t>
            </a:r>
            <a:r>
              <a:rPr lang="en-US" sz="2000" b="1" kern="0" dirty="0" err="1" smtClean="0"/>
              <a:t>BinDiff</a:t>
            </a:r>
            <a:endParaRPr lang="en-US" sz="2000" b="1" kern="0" dirty="0"/>
          </a:p>
          <a:p>
            <a:pPr marL="342900" lvl="0" indent="-342900" fontAlgn="base">
              <a:spcBef>
                <a:spcPct val="20000"/>
              </a:spcBef>
              <a:spcAft>
                <a:spcPct val="0"/>
              </a:spcAft>
              <a:buFontTx/>
              <a:buChar char="•"/>
              <a:defRPr/>
            </a:pPr>
            <a:endParaRPr lang="en-US" sz="2400" b="1" kern="0" dirty="0">
              <a:solidFill>
                <a:srgbClr val="00539B"/>
              </a:solidFill>
            </a:endParaRPr>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8230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aron\Documents\Research\Presentations\CanSecWest 2011\img\turbodif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19" y="1819220"/>
            <a:ext cx="8796414" cy="41086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err="1" smtClean="0">
                <a:latin typeface="+mj-lt"/>
                <a:ea typeface="+mj-ea"/>
                <a:cs typeface="+mj-cs"/>
              </a:rPr>
              <a:t>TurboDiff</a:t>
            </a:r>
            <a:endParaRPr lang="en-US" sz="2600" b="1" kern="0" noProof="0" dirty="0" smtClean="0">
              <a:latin typeface="+mj-lt"/>
              <a:ea typeface="+mj-ea"/>
              <a:cs typeface="+mj-cs"/>
            </a:endParaRPr>
          </a:p>
        </p:txBody>
      </p:sp>
      <p:sp>
        <p:nvSpPr>
          <p:cNvPr id="4" name="Rectangle 3"/>
          <p:cNvSpPr/>
          <p:nvPr/>
        </p:nvSpPr>
        <p:spPr bwMode="auto">
          <a:xfrm>
            <a:off x="219053" y="3238172"/>
            <a:ext cx="2650269" cy="225451"/>
          </a:xfrm>
          <a:prstGeom prst="rect">
            <a:avLst/>
          </a:prstGeom>
          <a:solidFill>
            <a:srgbClr val="FF0000">
              <a:alpha val="26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5" name="Rectangle 4"/>
          <p:cNvSpPr/>
          <p:nvPr/>
        </p:nvSpPr>
        <p:spPr bwMode="auto">
          <a:xfrm>
            <a:off x="2916620" y="3584491"/>
            <a:ext cx="677919" cy="735260"/>
          </a:xfrm>
          <a:prstGeom prst="rect">
            <a:avLst/>
          </a:prstGeom>
          <a:solidFill>
            <a:srgbClr val="FF0000">
              <a:alpha val="26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221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err="1" smtClean="0">
                <a:latin typeface="+mj-lt"/>
                <a:ea typeface="+mj-ea"/>
                <a:cs typeface="+mj-cs"/>
              </a:rPr>
              <a:t>BinDiff</a:t>
            </a:r>
            <a:endParaRPr lang="en-US" sz="2600" b="1" kern="0" noProof="0" dirty="0" smtClean="0">
              <a:latin typeface="+mj-lt"/>
              <a:ea typeface="+mj-ea"/>
              <a:cs typeface="+mj-cs"/>
            </a:endParaRPr>
          </a:p>
        </p:txBody>
      </p:sp>
      <p:pic>
        <p:nvPicPr>
          <p:cNvPr id="2050" name="Picture 2" descr="C:\Users\aaron\Documents\Research\Presentations\CanSecWest 2011\img\bindif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76" y="2269076"/>
            <a:ext cx="8209977" cy="40262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4430" y="1458289"/>
            <a:ext cx="8671170" cy="461665"/>
          </a:xfrm>
          <a:prstGeom prst="rect">
            <a:avLst/>
          </a:prstGeom>
        </p:spPr>
        <p:txBody>
          <a:bodyPr wrap="square">
            <a:spAutoFit/>
          </a:bodyPr>
          <a:lstStyle/>
          <a:p>
            <a:pPr marL="342900" lvl="0" indent="-342900" fontAlgn="base">
              <a:spcBef>
                <a:spcPct val="20000"/>
              </a:spcBef>
              <a:spcAft>
                <a:spcPct val="0"/>
              </a:spcAft>
              <a:buFontTx/>
              <a:buChar char="•"/>
              <a:defRPr/>
            </a:pPr>
            <a:r>
              <a:rPr lang="en-US" sz="2400" b="1" kern="0" dirty="0" smtClean="0">
                <a:solidFill>
                  <a:srgbClr val="00539B"/>
                </a:solidFill>
              </a:rPr>
              <a:t>To be fair, v3.1 was latest. We only had 3.0.0.</a:t>
            </a:r>
            <a:endParaRPr 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 y="6637486"/>
            <a:ext cx="226996" cy="20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7499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Symbol Porting</a:t>
            </a:r>
          </a:p>
        </p:txBody>
      </p:sp>
      <p:sp>
        <p:nvSpPr>
          <p:cNvPr id="3" name="Rectangle 7"/>
          <p:cNvSpPr txBox="1">
            <a:spLocks noChangeArrowheads="1"/>
          </p:cNvSpPr>
          <p:nvPr/>
        </p:nvSpPr>
        <p:spPr>
          <a:xfrm>
            <a:off x="304800" y="1406775"/>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Alike, but different</a:t>
            </a:r>
          </a:p>
          <a:p>
            <a:pPr marL="742950" lvl="1" indent="-285750" fontAlgn="base">
              <a:spcBef>
                <a:spcPct val="20000"/>
              </a:spcBef>
              <a:spcAft>
                <a:spcPct val="0"/>
              </a:spcAft>
              <a:buFontTx/>
              <a:buChar char="–"/>
              <a:defRPr/>
            </a:pPr>
            <a:r>
              <a:rPr lang="en-US" sz="2000" kern="0" dirty="0" smtClean="0"/>
              <a:t>Many functions that he *knew* were the same, didn’t appear so</a:t>
            </a:r>
          </a:p>
          <a:p>
            <a:pPr marL="742950" lvl="1" indent="-285750" fontAlgn="base">
              <a:spcBef>
                <a:spcPct val="20000"/>
              </a:spcBef>
              <a:spcAft>
                <a:spcPct val="0"/>
              </a:spcAft>
              <a:buFontTx/>
              <a:buChar char="–"/>
              <a:defRPr/>
            </a:pPr>
            <a:r>
              <a:rPr lang="en-US" sz="2000" kern="0" dirty="0" smtClean="0"/>
              <a:t>We needed to do this with heuristics</a:t>
            </a:r>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pic>
        <p:nvPicPr>
          <p:cNvPr id="3074" name="Picture 2" descr="C:\Users\aaron\Documents\Research\Presentations\CanSecWest 2011\img\symbol_porting_exampl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820" y="2871377"/>
            <a:ext cx="6773917" cy="367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4480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Symbol Porting (cont.)</a:t>
            </a:r>
          </a:p>
        </p:txBody>
      </p:sp>
      <p:sp>
        <p:nvSpPr>
          <p:cNvPr id="4"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We first needed to gather data to compare with later</a:t>
            </a:r>
          </a:p>
          <a:p>
            <a:pPr marL="742950" lvl="1" indent="-285750" fontAlgn="base">
              <a:spcBef>
                <a:spcPct val="20000"/>
              </a:spcBef>
              <a:spcAft>
                <a:spcPct val="0"/>
              </a:spcAft>
              <a:buFontTx/>
              <a:buChar char="–"/>
              <a:defRPr/>
            </a:pPr>
            <a:r>
              <a:rPr lang="en-US" sz="2000" kern="0" dirty="0" smtClean="0"/>
              <a:t>Iterate functions/basic blocks/instructions using </a:t>
            </a:r>
            <a:r>
              <a:rPr lang="en-US" sz="2000" kern="0" dirty="0" err="1" smtClean="0"/>
              <a:t>IDAPython</a:t>
            </a:r>
            <a:endParaRPr lang="en-US" sz="2000" kern="0" dirty="0" smtClean="0"/>
          </a:p>
          <a:p>
            <a:pPr marL="742950" lvl="1" indent="-285750" fontAlgn="base">
              <a:spcBef>
                <a:spcPct val="20000"/>
              </a:spcBef>
              <a:spcAft>
                <a:spcPct val="0"/>
              </a:spcAft>
              <a:buFontTx/>
              <a:buChar char="–"/>
              <a:defRPr/>
            </a:pPr>
            <a:r>
              <a:rPr lang="en-US" sz="2000" kern="0" dirty="0" smtClean="0"/>
              <a:t>Save characteristics using marked locations</a:t>
            </a:r>
          </a:p>
          <a:p>
            <a:pPr marL="1200150" lvl="2" indent="-285750" fontAlgn="base">
              <a:spcBef>
                <a:spcPct val="20000"/>
              </a:spcBef>
              <a:spcAft>
                <a:spcPct val="0"/>
              </a:spcAft>
              <a:buFontTx/>
              <a:buChar char="–"/>
              <a:defRPr/>
            </a:pPr>
            <a:r>
              <a:rPr lang="en-US" sz="2000" kern="0" dirty="0" smtClean="0"/>
              <a:t>With a specific syntax</a:t>
            </a:r>
          </a:p>
          <a:p>
            <a:pPr marL="1200150" lvl="2"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pic>
        <p:nvPicPr>
          <p:cNvPr id="2050" name="Picture 2" descr="C:\Users\aaron\Documents\Research\Presentations\CanSecWest 2011\img\tagg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790" y="3203538"/>
            <a:ext cx="5198819" cy="339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795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a:t>
            </a:r>
          </a:p>
        </p:txBody>
      </p:sp>
      <p:sp>
        <p:nvSpPr>
          <p:cNvPr id="3" name="Rectangle 7"/>
          <p:cNvSpPr txBox="1">
            <a:spLocks noChangeArrowheads="1"/>
          </p:cNvSpPr>
          <p:nvPr/>
        </p:nvSpPr>
        <p:spPr>
          <a:xfrm>
            <a:off x="304800" y="1211384"/>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Cross references</a:t>
            </a:r>
          </a:p>
          <a:p>
            <a:pPr marL="742950" lvl="1" indent="-285750" fontAlgn="base">
              <a:spcBef>
                <a:spcPct val="20000"/>
              </a:spcBef>
              <a:spcAft>
                <a:spcPct val="0"/>
              </a:spcAft>
              <a:buFontTx/>
              <a:buChar char="–"/>
              <a:defRPr/>
            </a:pPr>
            <a:r>
              <a:rPr lang="en-US" sz="2000" kern="0" dirty="0" smtClean="0"/>
              <a:t>Relative location</a:t>
            </a:r>
          </a:p>
          <a:p>
            <a:pPr marL="742950" lvl="1" indent="-285750" fontAlgn="base">
              <a:spcBef>
                <a:spcPct val="20000"/>
              </a:spcBef>
              <a:spcAft>
                <a:spcPct val="0"/>
              </a:spcAft>
              <a:buFontTx/>
              <a:buChar char="–"/>
              <a:defRPr/>
            </a:pPr>
            <a:r>
              <a:rPr lang="en-US" sz="2000" kern="0" dirty="0" smtClean="0"/>
              <a:t>The number of times its called</a:t>
            </a:r>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pic>
        <p:nvPicPr>
          <p:cNvPr id="1026" name="Picture 2" descr="C:\Users\aaron\Documents\Research\Presentations\CanSecWest 2011\img\win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98" y="2469662"/>
            <a:ext cx="3677825" cy="41322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aron\Documents\Research\Presentations\CanSecWest 2011\img\mac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310" y="2469662"/>
            <a:ext cx="3488183" cy="41322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97907" y="3467655"/>
            <a:ext cx="1258678" cy="523220"/>
          </a:xfrm>
          <a:prstGeom prst="rect">
            <a:avLst/>
          </a:prstGeom>
          <a:noFill/>
        </p:spPr>
        <p:txBody>
          <a:bodyPr wrap="none" rtlCol="0">
            <a:spAutoFit/>
          </a:bodyPr>
          <a:lstStyle/>
          <a:p>
            <a:r>
              <a:rPr lang="en-US" sz="2800" b="1" dirty="0" smtClean="0">
                <a:latin typeface="Courier New" pitchFamily="49" charset="0"/>
                <a:cs typeface="Courier New" pitchFamily="49" charset="0"/>
              </a:rPr>
              <a:t>Win32</a:t>
            </a:r>
            <a:endParaRPr lang="en-US" sz="2800" b="1" dirty="0">
              <a:latin typeface="Courier New" pitchFamily="49" charset="0"/>
              <a:cs typeface="Courier New" pitchFamily="49" charset="0"/>
            </a:endParaRPr>
          </a:p>
        </p:txBody>
      </p:sp>
      <p:sp>
        <p:nvSpPr>
          <p:cNvPr id="8" name="TextBox 7"/>
          <p:cNvSpPr txBox="1"/>
          <p:nvPr/>
        </p:nvSpPr>
        <p:spPr>
          <a:xfrm>
            <a:off x="7073772" y="3468122"/>
            <a:ext cx="1043876" cy="523220"/>
          </a:xfrm>
          <a:prstGeom prst="rect">
            <a:avLst/>
          </a:prstGeom>
          <a:noFill/>
        </p:spPr>
        <p:txBody>
          <a:bodyPr wrap="none" rtlCol="0">
            <a:spAutoFit/>
          </a:bodyPr>
          <a:lstStyle/>
          <a:p>
            <a:r>
              <a:rPr lang="en-US" sz="2800" b="1" dirty="0" smtClean="0">
                <a:latin typeface="Courier New" pitchFamily="49" charset="0"/>
                <a:cs typeface="Courier New" pitchFamily="49" charset="0"/>
              </a:rPr>
              <a:t>OS X</a:t>
            </a:r>
            <a:endParaRPr lang="en-US" sz="2800" b="1" dirty="0">
              <a:latin typeface="Courier New" pitchFamily="49" charset="0"/>
              <a:cs typeface="Courier New" pitchFamily="49" charset="0"/>
            </a:endParaRPr>
          </a:p>
        </p:txBody>
      </p:sp>
    </p:spTree>
    <p:extLst>
      <p:ext uri="{BB962C8B-B14F-4D97-AF65-F5344CB8AC3E}">
        <p14:creationId xmlns:p14="http://schemas.microsoft.com/office/powerpoint/2010/main" val="1763859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a:t>
            </a:r>
          </a:p>
        </p:txBody>
      </p:sp>
      <p:sp>
        <p:nvSpPr>
          <p:cNvPr id="3" name="Rectangle 7"/>
          <p:cNvSpPr txBox="1">
            <a:spLocks noChangeArrowheads="1"/>
          </p:cNvSpPr>
          <p:nvPr/>
        </p:nvSpPr>
        <p:spPr>
          <a:xfrm>
            <a:off x="304800" y="1211384"/>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Cross references</a:t>
            </a:r>
          </a:p>
          <a:p>
            <a:pPr marL="742950" lvl="1" indent="-285750" fontAlgn="base">
              <a:spcBef>
                <a:spcPct val="20000"/>
              </a:spcBef>
              <a:spcAft>
                <a:spcPct val="0"/>
              </a:spcAft>
              <a:buFontTx/>
              <a:buChar char="–"/>
              <a:defRPr/>
            </a:pPr>
            <a:r>
              <a:rPr lang="en-US" sz="2000" kern="0" dirty="0" smtClean="0"/>
              <a:t>Relative location</a:t>
            </a:r>
          </a:p>
          <a:p>
            <a:pPr marL="742950" lvl="1" indent="-285750" fontAlgn="base">
              <a:spcBef>
                <a:spcPct val="20000"/>
              </a:spcBef>
              <a:spcAft>
                <a:spcPct val="0"/>
              </a:spcAft>
              <a:buFontTx/>
              <a:buChar char="–"/>
              <a:defRPr/>
            </a:pPr>
            <a:r>
              <a:rPr lang="en-US" sz="2000" kern="0" dirty="0" smtClean="0"/>
              <a:t>The number of times its called</a:t>
            </a:r>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pic>
        <p:nvPicPr>
          <p:cNvPr id="1026" name="Picture 2" descr="C:\Users\aaron\Documents\Research\Presentations\CanSecWest 2011\img\win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98" y="2469662"/>
            <a:ext cx="3677825" cy="41322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aron\Documents\Research\Presentations\CanSecWest 2011\img\mac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310" y="2469662"/>
            <a:ext cx="3488183" cy="41322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97907" y="3467655"/>
            <a:ext cx="1258678" cy="523220"/>
          </a:xfrm>
          <a:prstGeom prst="rect">
            <a:avLst/>
          </a:prstGeom>
          <a:noFill/>
        </p:spPr>
        <p:txBody>
          <a:bodyPr wrap="none" rtlCol="0">
            <a:spAutoFit/>
          </a:bodyPr>
          <a:lstStyle/>
          <a:p>
            <a:r>
              <a:rPr lang="en-US" sz="2800" b="1" dirty="0" smtClean="0">
                <a:latin typeface="Courier New" pitchFamily="49" charset="0"/>
                <a:cs typeface="Courier New" pitchFamily="49" charset="0"/>
              </a:rPr>
              <a:t>Win32</a:t>
            </a:r>
            <a:endParaRPr lang="en-US" sz="2800" b="1" dirty="0">
              <a:latin typeface="Courier New" pitchFamily="49" charset="0"/>
              <a:cs typeface="Courier New" pitchFamily="49" charset="0"/>
            </a:endParaRPr>
          </a:p>
        </p:txBody>
      </p:sp>
      <p:sp>
        <p:nvSpPr>
          <p:cNvPr id="8" name="TextBox 7"/>
          <p:cNvSpPr txBox="1"/>
          <p:nvPr/>
        </p:nvSpPr>
        <p:spPr>
          <a:xfrm>
            <a:off x="7073772" y="3468122"/>
            <a:ext cx="1043876" cy="523220"/>
          </a:xfrm>
          <a:prstGeom prst="rect">
            <a:avLst/>
          </a:prstGeom>
          <a:noFill/>
        </p:spPr>
        <p:txBody>
          <a:bodyPr wrap="none" rtlCol="0">
            <a:spAutoFit/>
          </a:bodyPr>
          <a:lstStyle/>
          <a:p>
            <a:r>
              <a:rPr lang="en-US" sz="2800" b="1" dirty="0" smtClean="0">
                <a:latin typeface="Courier New" pitchFamily="49" charset="0"/>
                <a:cs typeface="Courier New" pitchFamily="49" charset="0"/>
              </a:rPr>
              <a:t>OS X</a:t>
            </a:r>
            <a:endParaRPr lang="en-US" sz="2800" b="1" dirty="0">
              <a:latin typeface="Courier New" pitchFamily="49" charset="0"/>
              <a:cs typeface="Courier New" pitchFamily="49" charset="0"/>
            </a:endParaRPr>
          </a:p>
        </p:txBody>
      </p:sp>
      <p:sp>
        <p:nvSpPr>
          <p:cNvPr id="4" name="Oval 3"/>
          <p:cNvSpPr/>
          <p:nvPr/>
        </p:nvSpPr>
        <p:spPr bwMode="auto">
          <a:xfrm>
            <a:off x="1234831" y="3321538"/>
            <a:ext cx="1047261" cy="273539"/>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9" name="Oval 8"/>
          <p:cNvSpPr/>
          <p:nvPr/>
        </p:nvSpPr>
        <p:spPr bwMode="auto">
          <a:xfrm>
            <a:off x="1234830" y="4958861"/>
            <a:ext cx="1047261" cy="273539"/>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0" name="Oval 9"/>
          <p:cNvSpPr/>
          <p:nvPr/>
        </p:nvSpPr>
        <p:spPr bwMode="auto">
          <a:xfrm>
            <a:off x="1957751" y="5746259"/>
            <a:ext cx="1047261" cy="273539"/>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1" name="Oval 10"/>
          <p:cNvSpPr/>
          <p:nvPr/>
        </p:nvSpPr>
        <p:spPr bwMode="auto">
          <a:xfrm>
            <a:off x="5177694" y="3376243"/>
            <a:ext cx="1047261" cy="273539"/>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2" name="Oval 11"/>
          <p:cNvSpPr/>
          <p:nvPr/>
        </p:nvSpPr>
        <p:spPr bwMode="auto">
          <a:xfrm>
            <a:off x="5201138" y="5271475"/>
            <a:ext cx="1047261" cy="273539"/>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3" name="Oval 12"/>
          <p:cNvSpPr/>
          <p:nvPr/>
        </p:nvSpPr>
        <p:spPr bwMode="auto">
          <a:xfrm>
            <a:off x="6693876" y="6193690"/>
            <a:ext cx="1047261" cy="273539"/>
          </a:xfrm>
          <a:prstGeom prst="ellipse">
            <a:avLst/>
          </a:prstGeom>
          <a:solidFill>
            <a:srgbClr val="FF0000">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33425833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imllib.maxca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51" y="2227385"/>
            <a:ext cx="3956493" cy="41812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s\iml32.maxcal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1" y="2227385"/>
            <a:ext cx="4110102" cy="41812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txBox="1">
            <a:spLocks noChangeArrowheads="1"/>
          </p:cNvSpPr>
          <p:nvPr/>
        </p:nvSpPr>
        <p:spPr>
          <a:xfrm>
            <a:off x="304800" y="1211384"/>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Relative # of external calls</a:t>
            </a:r>
          </a:p>
          <a:p>
            <a:pPr marL="742950" lvl="1" indent="-285750" fontAlgn="base">
              <a:spcBef>
                <a:spcPct val="20000"/>
              </a:spcBef>
              <a:spcAft>
                <a:spcPct val="0"/>
              </a:spcAft>
              <a:buFontTx/>
              <a:buChar char="–"/>
              <a:defRPr/>
            </a:pPr>
            <a:r>
              <a:rPr lang="en-US" sz="2000" kern="0" dirty="0" smtClean="0"/>
              <a:t>These below are the same, found via heuristics </a:t>
            </a:r>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
        <p:nvSpPr>
          <p:cNvPr id="5"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 (cont.)</a:t>
            </a:r>
          </a:p>
        </p:txBody>
      </p:sp>
    </p:spTree>
    <p:extLst>
      <p:ext uri="{BB962C8B-B14F-4D97-AF65-F5344CB8AC3E}">
        <p14:creationId xmlns:p14="http://schemas.microsoft.com/office/powerpoint/2010/main" val="31893586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a:xfrm>
            <a:off x="304800" y="1524000"/>
            <a:ext cx="8686800" cy="4495800"/>
          </a:xfrm>
          <a:prstGeom prst="rect">
            <a:avLst/>
          </a:prstGeom>
        </p:spPr>
        <p:txBody>
          <a:bodyPr/>
          <a:lstStyle/>
          <a:p>
            <a:pPr marL="342900" lvl="0" indent="-342900" fontAlgn="base">
              <a:spcBef>
                <a:spcPct val="20000"/>
              </a:spcBef>
              <a:spcAft>
                <a:spcPct val="0"/>
              </a:spcAft>
              <a:buFontTx/>
              <a:buChar char="•"/>
              <a:defRPr/>
            </a:pPr>
            <a:r>
              <a:rPr lang="en-US" sz="2400" b="1" kern="0" dirty="0" smtClean="0">
                <a:solidFill>
                  <a:srgbClr val="00539B"/>
                </a:solidFill>
              </a:rPr>
              <a:t>Sub-graph comparisons</a:t>
            </a:r>
          </a:p>
          <a:p>
            <a:pPr marL="742950" lvl="1" indent="-285750" fontAlgn="base">
              <a:spcBef>
                <a:spcPct val="20000"/>
              </a:spcBef>
              <a:spcAft>
                <a:spcPct val="0"/>
              </a:spcAft>
              <a:buFontTx/>
              <a:buChar char="–"/>
              <a:defRPr/>
            </a:pPr>
            <a:r>
              <a:rPr lang="en-US" sz="2000" kern="0" dirty="0" smtClean="0"/>
              <a:t>Top down and bottom up</a:t>
            </a:r>
          </a:p>
          <a:p>
            <a:pPr marL="1200150" lvl="2" indent="-285750" fontAlgn="base">
              <a:spcBef>
                <a:spcPct val="20000"/>
              </a:spcBef>
              <a:spcAft>
                <a:spcPct val="0"/>
              </a:spcAft>
              <a:buFontTx/>
              <a:buChar char="–"/>
              <a:defRPr/>
            </a:pPr>
            <a:r>
              <a:rPr lang="en-US" sz="2000" kern="0" dirty="0" smtClean="0"/>
              <a:t>Number of nodes</a:t>
            </a:r>
          </a:p>
          <a:p>
            <a:pPr marL="1200150" lvl="2" indent="-285750" fontAlgn="base">
              <a:spcBef>
                <a:spcPct val="20000"/>
              </a:spcBef>
              <a:spcAft>
                <a:spcPct val="0"/>
              </a:spcAft>
              <a:buFontTx/>
              <a:buChar char="–"/>
              <a:defRPr/>
            </a:pPr>
            <a:r>
              <a:rPr lang="en-US" sz="2000" kern="0" dirty="0" smtClean="0"/>
              <a:t>Number of branches</a:t>
            </a:r>
          </a:p>
          <a:p>
            <a:pPr marL="742950" lvl="1" indent="-285750" fontAlgn="base">
              <a:spcBef>
                <a:spcPct val="20000"/>
              </a:spcBef>
              <a:spcAft>
                <a:spcPct val="0"/>
              </a:spcAft>
              <a:buFontTx/>
              <a:buChar char="–"/>
              <a:defRPr/>
            </a:pPr>
            <a:r>
              <a:rPr lang="en-US" sz="2000" kern="0" dirty="0" smtClean="0"/>
              <a:t>The body of these functions were often vastly different</a:t>
            </a:r>
          </a:p>
          <a:p>
            <a:pPr marL="1200150" lvl="2" indent="-285750" fontAlgn="base">
              <a:spcBef>
                <a:spcPct val="20000"/>
              </a:spcBef>
              <a:spcAft>
                <a:spcPct val="0"/>
              </a:spcAft>
              <a:buFontTx/>
              <a:buChar char="–"/>
              <a:defRPr/>
            </a:pPr>
            <a:r>
              <a:rPr lang="en-US" sz="2000" kern="0" dirty="0" smtClean="0"/>
              <a:t>Due to platform-specific code and conventions</a:t>
            </a:r>
          </a:p>
          <a:p>
            <a:pPr marL="1200150" lvl="2"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400" b="1" kern="0" dirty="0" smtClean="0">
              <a:solidFill>
                <a:srgbClr val="00539B"/>
              </a:solidFill>
            </a:endParaRPr>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a:p>
          <a:p>
            <a:pPr marL="742950" lvl="1" indent="-285750" fontAlgn="base">
              <a:spcBef>
                <a:spcPct val="20000"/>
              </a:spcBef>
              <a:spcAft>
                <a:spcPct val="0"/>
              </a:spcAft>
              <a:buFontTx/>
              <a:buChar char="–"/>
              <a:defRPr/>
            </a:pPr>
            <a:endParaRPr lang="en-US" sz="2000" kern="0" dirty="0" smtClean="0"/>
          </a:p>
          <a:p>
            <a:pPr marL="285750" indent="-285750" fontAlgn="base">
              <a:spcBef>
                <a:spcPct val="20000"/>
              </a:spcBef>
              <a:spcAft>
                <a:spcPct val="0"/>
              </a:spcAft>
              <a:buFontTx/>
              <a:buChar char="–"/>
              <a:defRPr/>
            </a:pPr>
            <a:endParaRPr lang="en-US" sz="2000" kern="0" dirty="0" smtClean="0"/>
          </a:p>
          <a:p>
            <a:pPr marL="742950" lvl="1" indent="-285750" fontAlgn="base">
              <a:spcBef>
                <a:spcPct val="20000"/>
              </a:spcBef>
              <a:spcAft>
                <a:spcPct val="0"/>
              </a:spcAft>
              <a:buFontTx/>
              <a:buChar char="–"/>
              <a:defRPr/>
            </a:pPr>
            <a:endParaRPr lang="en-US" sz="2000" kern="0" dirty="0" smtClean="0"/>
          </a:p>
        </p:txBody>
      </p:sp>
      <p:sp>
        <p:nvSpPr>
          <p:cNvPr id="4"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 (cont.)</a:t>
            </a:r>
          </a:p>
        </p:txBody>
      </p:sp>
    </p:spTree>
    <p:extLst>
      <p:ext uri="{BB962C8B-B14F-4D97-AF65-F5344CB8AC3E}">
        <p14:creationId xmlns:p14="http://schemas.microsoft.com/office/powerpoint/2010/main" val="34379066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aron\Documents\Research\Presentations\CanSecWest 2011\img\winmini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669" y="1304012"/>
            <a:ext cx="1700244" cy="54983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a:xfrm>
            <a:off x="76200" y="228600"/>
            <a:ext cx="7315200" cy="1066800"/>
          </a:xfrm>
          <a:prstGeom prst="rect">
            <a:avLst/>
          </a:prstGeom>
        </p:spPr>
        <p:txBody>
          <a:bodyPr/>
          <a:lstStyle/>
          <a:p>
            <a:pPr fontAlgn="base">
              <a:spcBef>
                <a:spcPct val="0"/>
              </a:spcBef>
              <a:spcAft>
                <a:spcPct val="0"/>
              </a:spcAft>
              <a:defRPr/>
            </a:pPr>
            <a:r>
              <a:rPr lang="en-US" sz="2600" b="1" kern="0" noProof="0" dirty="0" smtClean="0">
                <a:latin typeface="+mj-lt"/>
                <a:ea typeface="+mj-ea"/>
                <a:cs typeface="+mj-cs"/>
              </a:rPr>
              <a:t>Function Characteristics (cont.)</a:t>
            </a:r>
          </a:p>
        </p:txBody>
      </p:sp>
      <p:pic>
        <p:nvPicPr>
          <p:cNvPr id="6" name="Picture 3" descr="C:\Users\aaron\Documents\Research\Presentations\CanSecWest 2011\img\macminigrap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876" y="1253688"/>
            <a:ext cx="1609041" cy="5528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5476" y="3267797"/>
            <a:ext cx="1258678" cy="523220"/>
          </a:xfrm>
          <a:prstGeom prst="rect">
            <a:avLst/>
          </a:prstGeom>
          <a:noFill/>
        </p:spPr>
        <p:txBody>
          <a:bodyPr wrap="none" rtlCol="0">
            <a:spAutoFit/>
          </a:bodyPr>
          <a:lstStyle/>
          <a:p>
            <a:r>
              <a:rPr lang="en-US" sz="2800" b="1" dirty="0" smtClean="0">
                <a:latin typeface="Courier New" pitchFamily="49" charset="0"/>
                <a:cs typeface="Courier New" pitchFamily="49" charset="0"/>
              </a:rPr>
              <a:t>Win32</a:t>
            </a:r>
            <a:endParaRPr lang="en-US" sz="2800" b="1" dirty="0">
              <a:latin typeface="Courier New" pitchFamily="49" charset="0"/>
              <a:cs typeface="Courier New" pitchFamily="49" charset="0"/>
            </a:endParaRPr>
          </a:p>
        </p:txBody>
      </p:sp>
      <p:sp>
        <p:nvSpPr>
          <p:cNvPr id="8" name="TextBox 7"/>
          <p:cNvSpPr txBox="1"/>
          <p:nvPr/>
        </p:nvSpPr>
        <p:spPr>
          <a:xfrm>
            <a:off x="7186245" y="3267797"/>
            <a:ext cx="1043876" cy="523220"/>
          </a:xfrm>
          <a:prstGeom prst="rect">
            <a:avLst/>
          </a:prstGeom>
          <a:noFill/>
        </p:spPr>
        <p:txBody>
          <a:bodyPr wrap="none" rtlCol="0">
            <a:spAutoFit/>
          </a:bodyPr>
          <a:lstStyle/>
          <a:p>
            <a:r>
              <a:rPr lang="en-US" sz="2800" b="1" dirty="0" smtClean="0">
                <a:latin typeface="Courier New" pitchFamily="49" charset="0"/>
                <a:cs typeface="Courier New" pitchFamily="49" charset="0"/>
              </a:rPr>
              <a:t>OS X</a:t>
            </a:r>
            <a:endParaRPr lang="en-US" sz="2800" b="1" dirty="0">
              <a:latin typeface="Courier New" pitchFamily="49" charset="0"/>
              <a:cs typeface="Courier New" pitchFamily="49" charset="0"/>
            </a:endParaRPr>
          </a:p>
        </p:txBody>
      </p:sp>
    </p:spTree>
    <p:extLst>
      <p:ext uri="{BB962C8B-B14F-4D97-AF65-F5344CB8AC3E}">
        <p14:creationId xmlns:p14="http://schemas.microsoft.com/office/powerpoint/2010/main" val="2634739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PTI-template2007">
  <a:themeElements>
    <a:clrScheme name="TPTI-template2007 13">
      <a:dk1>
        <a:srgbClr val="000000"/>
      </a:dk1>
      <a:lt1>
        <a:srgbClr val="FFFFFF"/>
      </a:lt1>
      <a:dk2>
        <a:srgbClr val="000000"/>
      </a:dk2>
      <a:lt2>
        <a:srgbClr val="808080"/>
      </a:lt2>
      <a:accent1>
        <a:srgbClr val="144FA3"/>
      </a:accent1>
      <a:accent2>
        <a:srgbClr val="D14923"/>
      </a:accent2>
      <a:accent3>
        <a:srgbClr val="FFFFFF"/>
      </a:accent3>
      <a:accent4>
        <a:srgbClr val="000000"/>
      </a:accent4>
      <a:accent5>
        <a:srgbClr val="AAB2CE"/>
      </a:accent5>
      <a:accent6>
        <a:srgbClr val="BD411F"/>
      </a:accent6>
      <a:hlink>
        <a:srgbClr val="0B4499"/>
      </a:hlink>
      <a:folHlink>
        <a:srgbClr val="0B4499"/>
      </a:folHlink>
    </a:clrScheme>
    <a:fontScheme name="TPTI-template2007">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TPTI-template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PTI-template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PTI-template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PTI-template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PTI-template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PTI-template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PTI-template20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PTI-template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PTI-template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PTI-template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PTI-template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PTI-template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PTI-template2007 13">
        <a:dk1>
          <a:srgbClr val="000000"/>
        </a:dk1>
        <a:lt1>
          <a:srgbClr val="FFFFFF"/>
        </a:lt1>
        <a:dk2>
          <a:srgbClr val="000000"/>
        </a:dk2>
        <a:lt2>
          <a:srgbClr val="808080"/>
        </a:lt2>
        <a:accent1>
          <a:srgbClr val="144FA3"/>
        </a:accent1>
        <a:accent2>
          <a:srgbClr val="D14923"/>
        </a:accent2>
        <a:accent3>
          <a:srgbClr val="FFFFFF"/>
        </a:accent3>
        <a:accent4>
          <a:srgbClr val="000000"/>
        </a:accent4>
        <a:accent5>
          <a:srgbClr val="AAB2CE"/>
        </a:accent5>
        <a:accent6>
          <a:srgbClr val="BD411F"/>
        </a:accent6>
        <a:hlink>
          <a:srgbClr val="0B4499"/>
        </a:hlink>
        <a:folHlink>
          <a:srgbClr val="0B44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25123</TotalTime>
  <Words>9233</Words>
  <Application>Microsoft Office PowerPoint</Application>
  <PresentationFormat>On-screen Show (4:3)</PresentationFormat>
  <Paragraphs>1575</Paragraphs>
  <Slides>119</Slides>
  <Notes>117</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TPTI-template2007</vt:lpstr>
      <vt:lpstr>Black Box Auditing Adobe Shockwave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aaron</dc:creator>
  <cp:lastModifiedBy>Logan Brown</cp:lastModifiedBy>
  <cp:revision>1572</cp:revision>
  <cp:lastPrinted>2010-09-08T20:48:42Z</cp:lastPrinted>
  <dcterms:created xsi:type="dcterms:W3CDTF">2010-08-09T17:33:57Z</dcterms:created>
  <dcterms:modified xsi:type="dcterms:W3CDTF">2011-03-09T20:20:25Z</dcterms:modified>
</cp:coreProperties>
</file>