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82" r:id="rId4"/>
    <p:sldId id="289" r:id="rId5"/>
    <p:sldId id="271" r:id="rId6"/>
    <p:sldId id="259" r:id="rId7"/>
    <p:sldId id="260" r:id="rId8"/>
    <p:sldId id="295" r:id="rId9"/>
    <p:sldId id="293" r:id="rId10"/>
    <p:sldId id="272" r:id="rId11"/>
    <p:sldId id="273" r:id="rId12"/>
    <p:sldId id="274" r:id="rId13"/>
    <p:sldId id="275" r:id="rId14"/>
    <p:sldId id="283" r:id="rId15"/>
    <p:sldId id="276" r:id="rId16"/>
    <p:sldId id="294" r:id="rId17"/>
    <p:sldId id="261" r:id="rId18"/>
    <p:sldId id="262" r:id="rId19"/>
    <p:sldId id="263" r:id="rId20"/>
    <p:sldId id="266" r:id="rId21"/>
    <p:sldId id="296" r:id="rId22"/>
    <p:sldId id="265" r:id="rId23"/>
    <p:sldId id="277" r:id="rId24"/>
    <p:sldId id="278" r:id="rId25"/>
    <p:sldId id="279" r:id="rId26"/>
    <p:sldId id="280" r:id="rId27"/>
    <p:sldId id="267" r:id="rId28"/>
    <p:sldId id="285" r:id="rId29"/>
    <p:sldId id="286" r:id="rId30"/>
    <p:sldId id="287" r:id="rId31"/>
    <p:sldId id="291" r:id="rId32"/>
    <p:sldId id="297" r:id="rId33"/>
    <p:sldId id="281" r:id="rId34"/>
    <p:sldId id="268" r:id="rId35"/>
    <p:sldId id="269" r:id="rId36"/>
    <p:sldId id="270" r:id="rId37"/>
    <p:sldId id="298" r:id="rId38"/>
    <p:sldId id="288" r:id="rId39"/>
    <p:sldId id="292" r:id="rId40"/>
    <p:sldId id="290" r:id="rId41"/>
    <p:sldId id="284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8" autoAdjust="0"/>
    <p:restoredTop sz="88471" autoAdjust="0"/>
  </p:normalViewPr>
  <p:slideViewPr>
    <p:cSldViewPr snapToGrid="0">
      <p:cViewPr varScale="1">
        <p:scale>
          <a:sx n="115" d="100"/>
          <a:sy n="115" d="100"/>
        </p:scale>
        <p:origin x="-6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07219-4079-47F7-ABF9-7D3D642A672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5F41F-9508-449B-AF8A-B5D8441D82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Find-&gt;Find Handle</a:t>
            </a:r>
            <a:r>
              <a:rPr lang="en-US" baseline="0" dirty="0" smtClean="0"/>
              <a:t> or DLL…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Edit-&gt;</a:t>
            </a:r>
            <a:r>
              <a:rPr lang="en-US" dirty="0" err="1" smtClean="0"/>
              <a:t>Plugins</a:t>
            </a:r>
            <a:r>
              <a:rPr lang="en-US" dirty="0" smtClean="0"/>
              <a:t>, </a:t>
            </a:r>
            <a:r>
              <a:rPr lang="en-US" dirty="0" err="1" smtClean="0"/>
              <a:t>mIDA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Perhaps show this live?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Start-&gt;</a:t>
            </a:r>
            <a:r>
              <a:rPr lang="en-US" baseline="0" dirty="0" smtClean="0"/>
              <a:t>Run   services.msc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Check for new entries upon installation of a product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Start-&gt;</a:t>
            </a:r>
            <a:r>
              <a:rPr lang="en-US" baseline="0" dirty="0" smtClean="0"/>
              <a:t>Run   </a:t>
            </a:r>
            <a:r>
              <a:rPr lang="en-US" baseline="0" dirty="0" err="1" smtClean="0"/>
              <a:t>regedit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HKLM\Software\Microsoft\Windows NT\</a:t>
            </a:r>
            <a:r>
              <a:rPr lang="en-US" baseline="0" dirty="0" err="1" smtClean="0"/>
              <a:t>CurrentVersion</a:t>
            </a:r>
            <a:r>
              <a:rPr lang="en-US" baseline="0" dirty="0" smtClean="0"/>
              <a:t>\Drivers32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Check for new entries upon installation of a product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</a:t>
            </a:r>
            <a:r>
              <a:rPr lang="en-US" baseline="0" dirty="0" smtClean="0"/>
              <a:t> found two vulnerabilities in this codec which is installed by default with multiple VMware products. </a:t>
            </a:r>
          </a:p>
          <a:p>
            <a:r>
              <a:rPr lang="en-US" baseline="0" dirty="0" smtClean="0"/>
              <a:t>I can own anyone with VMware products installed… through a browser.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Start-&gt;</a:t>
            </a:r>
            <a:r>
              <a:rPr lang="en-US" baseline="0" dirty="0" smtClean="0"/>
              <a:t>Run   </a:t>
            </a:r>
            <a:r>
              <a:rPr lang="en-US" baseline="0" dirty="0" err="1" smtClean="0"/>
              <a:t>regedit</a:t>
            </a:r>
            <a:endParaRPr lang="en-US" baseline="0" dirty="0" smtClean="0"/>
          </a:p>
          <a:p>
            <a:r>
              <a:rPr lang="en-US" baseline="0" dirty="0" smtClean="0"/>
              <a:t>Search for URL Protocol value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Check for new entries upon installation of a product</a:t>
            </a:r>
          </a:p>
          <a:p>
            <a:r>
              <a:rPr lang="en-US" baseline="0" dirty="0" smtClean="0"/>
              <a:t>XXX: add slide for file format associations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Start-&gt;</a:t>
            </a:r>
            <a:r>
              <a:rPr lang="en-US" baseline="0" dirty="0" smtClean="0"/>
              <a:t>Run   </a:t>
            </a:r>
            <a:r>
              <a:rPr lang="en-US" baseline="0" dirty="0" err="1" smtClean="0"/>
              <a:t>regedit</a:t>
            </a:r>
            <a:endParaRPr lang="en-US" baseline="0" dirty="0" smtClean="0"/>
          </a:p>
          <a:p>
            <a:r>
              <a:rPr lang="en-US" baseline="0" dirty="0" smtClean="0"/>
              <a:t>Search for URL Protocol value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Check for new entries upon installation of a product</a:t>
            </a:r>
          </a:p>
          <a:p>
            <a:r>
              <a:rPr lang="en-US" baseline="0" dirty="0" smtClean="0"/>
              <a:t>XXX: add slide for file format associations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Library calls can show you what type</a:t>
            </a:r>
            <a:r>
              <a:rPr lang="en-US" baseline="0" dirty="0" smtClean="0"/>
              <a:t> of relationships processes may have… think IPC, shared resources, 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interface hopping</a:t>
            </a:r>
          </a:p>
          <a:p>
            <a:r>
              <a:rPr lang="en-US" dirty="0" smtClean="0"/>
              <a:t>Insert slide with TCP View screenshot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</a:t>
            </a:r>
            <a:r>
              <a:rPr lang="en-US" baseline="0" dirty="0" smtClean="0"/>
              <a:t> say “clients” because sometimes a client to an </a:t>
            </a:r>
            <a:r>
              <a:rPr lang="en-US" baseline="0" dirty="0" err="1" smtClean="0"/>
              <a:t>activex</a:t>
            </a:r>
            <a:r>
              <a:rPr lang="en-US" baseline="0" dirty="0" smtClean="0"/>
              <a:t> control could be seen as the html file that instantiates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I'll cover software reversing engineering on Windows with a focus on vulnerability discovery and analysis as it is pertinent to this course.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techniques</a:t>
            </a:r>
            <a:r>
              <a:rPr lang="en-US" baseline="0" dirty="0" smtClean="0">
                <a:solidFill>
                  <a:schemeClr val="bg1"/>
                </a:solidFill>
              </a:rPr>
              <a:t> described are applicable to other operating systems and applications, however the tools presented will focus on Windows. 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Software auditing,</a:t>
            </a:r>
            <a:r>
              <a:rPr lang="en-US" baseline="0" dirty="0" smtClean="0">
                <a:solidFill>
                  <a:schemeClr val="bg1"/>
                </a:solidFill>
              </a:rPr>
              <a:t> for the purposes of this class, can be defined as locating vulnerabilities in compiled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Firstly, some questions…</a:t>
            </a:r>
          </a:p>
          <a:p>
            <a:r>
              <a:rPr lang="en-US" dirty="0" smtClean="0"/>
              <a:t>How many people understand what a module is? </a:t>
            </a:r>
          </a:p>
          <a:p>
            <a:r>
              <a:rPr lang="en-US" dirty="0" smtClean="0"/>
              <a:t>	Function? </a:t>
            </a:r>
          </a:p>
          <a:p>
            <a:r>
              <a:rPr lang="en-US" dirty="0" smtClean="0"/>
              <a:t>	Basic block? </a:t>
            </a:r>
          </a:p>
          <a:p>
            <a:r>
              <a:rPr lang="en-US" dirty="0" smtClean="0"/>
              <a:t>	Instruction?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Firstly, some questions…</a:t>
            </a:r>
          </a:p>
          <a:p>
            <a:r>
              <a:rPr lang="en-US" dirty="0" smtClean="0"/>
              <a:t>How many people understand what a module is? </a:t>
            </a:r>
          </a:p>
          <a:p>
            <a:r>
              <a:rPr lang="en-US" dirty="0" smtClean="0"/>
              <a:t>	Function? </a:t>
            </a:r>
          </a:p>
          <a:p>
            <a:r>
              <a:rPr lang="en-US" dirty="0" smtClean="0"/>
              <a:t>	Basic block? </a:t>
            </a:r>
          </a:p>
          <a:p>
            <a:r>
              <a:rPr lang="en-US" dirty="0" smtClean="0"/>
              <a:t>	Instruction?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 smtClean="0">
                <a:solidFill>
                  <a:schemeClr val="bg1"/>
                </a:solidFill>
              </a:rPr>
              <a:t>Four basic levels of granularity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applies</a:t>
            </a:r>
            <a:r>
              <a:rPr lang="en-US" baseline="0" dirty="0" smtClean="0"/>
              <a:t> to other operating systems and architectures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Mention C++ ABI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you locate a given vulnerability, you can graph upwards to find all</a:t>
            </a:r>
            <a:r>
              <a:rPr lang="en-US" baseline="0" dirty="0" smtClean="0"/>
              <a:t> possible paths to it. This applies to function-level graphs as well as basic blocks.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Mention C++ ABI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you locate a given vulnerability, you can graph upwards to find all</a:t>
            </a:r>
            <a:r>
              <a:rPr lang="en-US" baseline="0" dirty="0" smtClean="0"/>
              <a:t> possible paths to it. This applies to function-level graphs as well as </a:t>
            </a:r>
            <a:r>
              <a:rPr lang="en-US" baseline="0" smtClean="0"/>
              <a:t>basic blocks.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Mention C++ ABI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you locate a given vulnerability, you can graph upwards to find all</a:t>
            </a:r>
            <a:r>
              <a:rPr lang="en-US" baseline="0" dirty="0" smtClean="0"/>
              <a:t> possible paths to it. This applies to function-level graphs as well as </a:t>
            </a:r>
            <a:r>
              <a:rPr lang="en-US" baseline="0" smtClean="0"/>
              <a:t>basic blocks.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Mention C++ ABI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If you locate a given vulnerability, you can graph upwards to find all</a:t>
            </a:r>
            <a:r>
              <a:rPr lang="en-US" baseline="0" dirty="0" smtClean="0"/>
              <a:t> possible paths to it. This applies to function-level graphs as well as </a:t>
            </a:r>
            <a:r>
              <a:rPr lang="en-US" baseline="0" smtClean="0"/>
              <a:t>basic blocks.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nasty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Firstly, some questions…</a:t>
            </a:r>
          </a:p>
          <a:p>
            <a:r>
              <a:rPr lang="en-US" dirty="0" smtClean="0"/>
              <a:t>How many people understand what a module is? </a:t>
            </a:r>
          </a:p>
          <a:p>
            <a:r>
              <a:rPr lang="en-US" dirty="0" smtClean="0"/>
              <a:t>	Function? </a:t>
            </a:r>
          </a:p>
          <a:p>
            <a:r>
              <a:rPr lang="en-US" dirty="0" smtClean="0"/>
              <a:t>	Basic block? </a:t>
            </a:r>
          </a:p>
          <a:p>
            <a:r>
              <a:rPr lang="en-US" dirty="0" smtClean="0"/>
              <a:t>	Instruction?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Mention C++ ABI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Debugging in general</a:t>
            </a:r>
            <a:r>
              <a:rPr lang="en-US" baseline="0" dirty="0" smtClean="0"/>
              <a:t> is more streamlined with a reverse engineering background</a:t>
            </a:r>
          </a:p>
          <a:p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Everything is open to you if you are good at reverse engineering. Want to know how * works? Reverse it.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olidFill>
                  <a:schemeClr val="bg1"/>
                </a:solidFill>
              </a:rPr>
              <a:t>Pick your favorite windows application. Chances are, source is not available. AIM, IE, Office, Adobe Reader, Exchange, VMware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Mention base address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Should show some C++ and how we cannot resolve function pointers or</a:t>
            </a:r>
            <a:r>
              <a:rPr lang="en-US" baseline="0" dirty="0" smtClean="0"/>
              <a:t> perhaps global variables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Split into more slides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Firstly, some questions…</a:t>
            </a:r>
          </a:p>
          <a:p>
            <a:r>
              <a:rPr lang="en-US" dirty="0" smtClean="0"/>
              <a:t>How many people understand what a module is? </a:t>
            </a:r>
          </a:p>
          <a:p>
            <a:r>
              <a:rPr lang="en-US" dirty="0" smtClean="0"/>
              <a:t>	Function? </a:t>
            </a:r>
          </a:p>
          <a:p>
            <a:r>
              <a:rPr lang="en-US" dirty="0" smtClean="0"/>
              <a:t>	Basic block? </a:t>
            </a:r>
          </a:p>
          <a:p>
            <a:r>
              <a:rPr lang="en-US" dirty="0" smtClean="0"/>
              <a:t>	Instruction?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Should show some C++ and how we cannot resolve function pointers or</a:t>
            </a:r>
            <a:r>
              <a:rPr lang="en-US" baseline="0" dirty="0" smtClean="0"/>
              <a:t> perhaps global variables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Split into more slides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how debugging in general</a:t>
            </a:r>
            <a:r>
              <a:rPr lang="en-US" baseline="0" dirty="0" smtClean="0"/>
              <a:t> is more streamlined with a reverse engineering background</a:t>
            </a:r>
          </a:p>
          <a:p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Mention how everything is open to you if you are good at reverse engineering. Want to know how * works? Reverse it.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olidFill>
                  <a:schemeClr val="bg1"/>
                </a:solidFill>
              </a:rPr>
              <a:t>Pick your favorite windows application. Chances are, source is not available. AIM, IE, Office, Adobe Reader, Exchange, VMware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</a:t>
            </a:r>
            <a:r>
              <a:rPr lang="en-US" baseline="0" dirty="0" smtClean="0"/>
              <a:t> constitutes reverse engineering?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1"/>
                </a:solidFill>
              </a:rPr>
              <a:t>I'll cover software reversing engineering on Windows with a focus on vulnerability discovery and analysis as it is pertinent to this course</a:t>
            </a:r>
          </a:p>
          <a:p>
            <a:r>
              <a:rPr lang="en-US" dirty="0" smtClean="0"/>
              <a:t>Reversing the system allows you to fully understand</a:t>
            </a:r>
            <a:r>
              <a:rPr lang="en-US" baseline="0" dirty="0" smtClean="0"/>
              <a:t> TRUST BOUNDARIES.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Many</a:t>
            </a:r>
            <a:r>
              <a:rPr lang="en-US" baseline="0" dirty="0" smtClean="0"/>
              <a:t> of the techniques I’ll talk about are applicable to other operating systems. Many of the tools have counterparts.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we are analyzing an application we need to fully understand the breadth of it’s components in order to find vulnerabilities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You don’t need to step inside the black box to begin enumerating it’s exposed parts. Disassembling comes later.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cannot stress enough how important it</a:t>
            </a:r>
            <a:r>
              <a:rPr lang="en-US" baseline="0" dirty="0" smtClean="0"/>
              <a:t> can be to use the product and read the documentation. You should be able to admin it before you attempt to reverse it.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&gt; Show the tools, screenshots? Or run them.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cannot stress enough how important it</a:t>
            </a:r>
            <a:r>
              <a:rPr lang="en-US" baseline="0" dirty="0" smtClean="0"/>
              <a:t> can be to use the product and read the documentation. You should be able to admin it before you attempt to reverse it.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&gt; Show the tools, screenshots? Or run them.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Edit-&gt;</a:t>
            </a:r>
            <a:r>
              <a:rPr lang="en-US" dirty="0" err="1" smtClean="0"/>
              <a:t>Plugins</a:t>
            </a:r>
            <a:r>
              <a:rPr lang="en-US" dirty="0" smtClean="0"/>
              <a:t>, </a:t>
            </a:r>
            <a:r>
              <a:rPr lang="en-US" dirty="0" err="1" smtClean="0"/>
              <a:t>mIDA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Perhaps show this live?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5F41F-9508-449B-AF8A-B5D8441D824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13C70-A154-438F-96FC-62784E7F27AB}" type="datetimeFigureOut">
              <a:rPr lang="en-US" smtClean="0"/>
              <a:pPr/>
              <a:t>9/24/2009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853A9-C5F1-4BA7-ABB3-7AD47301AB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42571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NYU Poly Reverse Engineering Lecture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038600"/>
            <a:ext cx="9144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Aaron Portnoy </a:t>
            </a:r>
            <a:endParaRPr lang="en-US" sz="2400" dirty="0" smtClean="0">
              <a:solidFill>
                <a:schemeClr val="bg1"/>
              </a:solidFill>
            </a:endParaRP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TippingPoint</a:t>
            </a:r>
            <a:r>
              <a:rPr lang="en-US" dirty="0" smtClean="0">
                <a:solidFill>
                  <a:schemeClr val="bg1"/>
                </a:solidFill>
              </a:rPr>
              <a:t> Security Research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Peter </a:t>
            </a:r>
            <a:r>
              <a:rPr lang="en-US" sz="2800" dirty="0" err="1" smtClean="0">
                <a:solidFill>
                  <a:schemeClr val="bg1"/>
                </a:solidFill>
              </a:rPr>
              <a:t>Silberman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Mandiant</a:t>
            </a:r>
            <a:r>
              <a:rPr lang="en-US" dirty="0" smtClean="0">
                <a:solidFill>
                  <a:schemeClr val="bg1"/>
                </a:solidFill>
              </a:rPr>
              <a:t> Engineering and Research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752600"/>
            <a:ext cx="4732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 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7" name="Picture 6" descr="ProcessExplor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8342" y="1080938"/>
            <a:ext cx="5787316" cy="565335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" y="152400"/>
            <a:ext cx="7405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Process Explorer from MS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752600"/>
            <a:ext cx="4732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 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6" name="Picture 5" descr="mID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01324"/>
            <a:ext cx="9144000" cy="471459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600" y="152400"/>
            <a:ext cx="81777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chemeClr val="bg1"/>
                </a:solidFill>
              </a:rPr>
              <a:t>mIDA</a:t>
            </a:r>
            <a:r>
              <a:rPr lang="en-US" sz="5400" dirty="0" smtClean="0">
                <a:solidFill>
                  <a:schemeClr val="bg1"/>
                </a:solidFill>
              </a:rPr>
              <a:t> from Tenable (MSRPC)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752600"/>
            <a:ext cx="4732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52400"/>
            <a:ext cx="24753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Services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9" name="Picture 8" descr="Service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784" y="1120583"/>
            <a:ext cx="7754433" cy="53823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752600"/>
            <a:ext cx="4732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52400"/>
            <a:ext cx="53162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Registered Codecs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7" name="Picture 6" descr="Codec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6827" y="1020418"/>
            <a:ext cx="6524065" cy="569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752600"/>
            <a:ext cx="4732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52400"/>
            <a:ext cx="53162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Registered Codecs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7" name="Picture 6" descr="Codec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6827" y="1020418"/>
            <a:ext cx="6524065" cy="569997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259566" y="5604734"/>
            <a:ext cx="3399418" cy="17212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752600"/>
            <a:ext cx="4732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52400"/>
            <a:ext cx="83184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Registered Protocol Handlers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7" name="Picture 6" descr="ProtocolHandler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540" y="1396084"/>
            <a:ext cx="7636921" cy="5058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752600"/>
            <a:ext cx="4732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52400"/>
            <a:ext cx="47866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ActiveX Controls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6" name="Picture 5" descr="COMRaide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5492" y="1088959"/>
            <a:ext cx="6713017" cy="55445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56158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Step by step (cont.)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752600"/>
            <a:ext cx="7045455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Determining relationships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  <a:r>
              <a:rPr lang="en-US" sz="2000" u="sng" dirty="0" smtClean="0">
                <a:solidFill>
                  <a:schemeClr val="bg1"/>
                </a:solidFill>
              </a:rPr>
              <a:t>Documentation</a:t>
            </a:r>
          </a:p>
          <a:p>
            <a:endParaRPr lang="en-US" sz="2000" u="sng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Loaded modules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Do different processes share 3rd party DLL files?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Local ports, Named pipes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IPC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Check shared handles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</a:t>
            </a:r>
            <a:r>
              <a:rPr lang="en-US" sz="2000" dirty="0" err="1" smtClean="0">
                <a:solidFill>
                  <a:schemeClr val="bg1"/>
                </a:solidFill>
              </a:rPr>
              <a:t>Wireshark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	Use the product, sniff</a:t>
            </a:r>
            <a:endParaRPr lang="en-US" sz="2400" dirty="0" smtClean="0">
              <a:solidFill>
                <a:schemeClr val="bg1"/>
              </a:solidFill>
            </a:endParaRP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56158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Step by step (cont.)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752600"/>
            <a:ext cx="6216189" cy="4739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Determining trust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  <a:r>
              <a:rPr lang="en-US" sz="2000" u="sng" dirty="0" smtClean="0">
                <a:solidFill>
                  <a:schemeClr val="bg1"/>
                </a:solidFill>
              </a:rPr>
              <a:t>Documentation</a:t>
            </a:r>
          </a:p>
          <a:p>
            <a:endParaRPr lang="en-US" sz="2000" u="sng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Ethernet interfaces bound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Local? Remote? TCP? UDP? …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Named pipe restrictions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Authentication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ActiveX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Safe for scripting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Safe for init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Privileges of users running processes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Permissions on resources, directories, handles, …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56158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Step by step (cont.)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8647175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Locating inputs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  <a:r>
              <a:rPr lang="en-US" sz="2000" u="sng" dirty="0" smtClean="0">
                <a:solidFill>
                  <a:schemeClr val="bg1"/>
                </a:solidFill>
              </a:rPr>
              <a:t>Documentation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Registry entries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File formats, </a:t>
            </a:r>
            <a:r>
              <a:rPr lang="en-US" sz="2000" dirty="0" err="1" smtClean="0">
                <a:solidFill>
                  <a:schemeClr val="bg1"/>
                </a:solidFill>
              </a:rPr>
              <a:t>codecs</a:t>
            </a:r>
            <a:r>
              <a:rPr lang="en-US" sz="2000" dirty="0" smtClean="0">
                <a:solidFill>
                  <a:schemeClr val="bg1"/>
                </a:solidFill>
              </a:rPr>
              <a:t>, protocol handlers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TCP View /Process Explorer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	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Probing inputs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Create your own “clients”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MSRPC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	 </a:t>
            </a:r>
            <a:r>
              <a:rPr lang="en-US" sz="2000" dirty="0" err="1" smtClean="0">
                <a:solidFill>
                  <a:schemeClr val="bg1"/>
                </a:solidFill>
              </a:rPr>
              <a:t>Impacket</a:t>
            </a:r>
            <a:r>
              <a:rPr lang="en-US" sz="2000" dirty="0" smtClean="0">
                <a:solidFill>
                  <a:schemeClr val="bg1"/>
                </a:solidFill>
              </a:rPr>
              <a:t> (Core),  </a:t>
            </a:r>
            <a:r>
              <a:rPr lang="en-US" sz="2000" dirty="0" err="1" smtClean="0">
                <a:solidFill>
                  <a:schemeClr val="bg1"/>
                </a:solidFill>
              </a:rPr>
              <a:t>PyMSRPC</a:t>
            </a:r>
            <a:r>
              <a:rPr lang="en-US" sz="2000" dirty="0" smtClean="0">
                <a:solidFill>
                  <a:schemeClr val="bg1"/>
                </a:solidFill>
              </a:rPr>
              <a:t> (Myself and Cody Pierce)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ActiveX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	</a:t>
            </a:r>
            <a:r>
              <a:rPr lang="en-US" sz="2000" dirty="0" err="1" smtClean="0">
                <a:solidFill>
                  <a:schemeClr val="bg1"/>
                </a:solidFill>
              </a:rPr>
              <a:t>COMRaider</a:t>
            </a:r>
            <a:r>
              <a:rPr lang="en-US" sz="2000" dirty="0" smtClean="0">
                <a:solidFill>
                  <a:schemeClr val="bg1"/>
                </a:solidFill>
              </a:rPr>
              <a:t> (David Zimmer),  </a:t>
            </a:r>
            <a:r>
              <a:rPr lang="en-US" sz="2000" dirty="0" err="1" smtClean="0">
                <a:solidFill>
                  <a:schemeClr val="bg1"/>
                </a:solidFill>
              </a:rPr>
              <a:t>Axman</a:t>
            </a:r>
            <a:r>
              <a:rPr lang="en-US" sz="2000" dirty="0" smtClean="0">
                <a:solidFill>
                  <a:schemeClr val="bg1"/>
                </a:solidFill>
              </a:rPr>
              <a:t> (HD Moore)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TCP/UDP/…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	Socket code (</a:t>
            </a:r>
            <a:r>
              <a:rPr lang="en-US" sz="2000" dirty="0" err="1" smtClean="0">
                <a:solidFill>
                  <a:schemeClr val="bg1"/>
                </a:solidFill>
              </a:rPr>
              <a:t>py</a:t>
            </a:r>
            <a:r>
              <a:rPr lang="en-US" sz="2000" dirty="0" smtClean="0">
                <a:solidFill>
                  <a:schemeClr val="bg1"/>
                </a:solidFill>
              </a:rPr>
              <a:t>, pl, C, take your pick)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Subverting client code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Don’t bother implementing an encryption if you can steal theirs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226536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Outline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7085" y="1408355"/>
            <a:ext cx="8031814" cy="57554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Agenda</a:t>
            </a:r>
            <a:endParaRPr lang="en-US" sz="32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	Software auditing and reverse engineering on Windows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  <a:r>
              <a:rPr lang="en-US" sz="2400" b="1" dirty="0" smtClean="0">
                <a:solidFill>
                  <a:schemeClr val="bg1"/>
                </a:solidFill>
              </a:rPr>
              <a:t>SESSION ONE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Auditing methodologies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Tools of the trade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Disassembling and IDA Pro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  <a:r>
              <a:rPr lang="en-US" sz="2400" b="1" dirty="0" smtClean="0">
                <a:solidFill>
                  <a:schemeClr val="bg1"/>
                </a:solidFill>
              </a:rPr>
              <a:t>SESSION TWO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	</a:t>
            </a:r>
            <a:r>
              <a:rPr lang="en-US" sz="2400" dirty="0" smtClean="0">
                <a:solidFill>
                  <a:schemeClr val="bg1"/>
                </a:solidFill>
              </a:rPr>
              <a:t>Reversing styles and techniques</a:t>
            </a:r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		Vulnerability classes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Vulnerability analysis and debugging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Automation (if time permits)	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Focus on </a:t>
            </a:r>
            <a:r>
              <a:rPr lang="en-US" sz="2400" u="sng" dirty="0" smtClean="0">
                <a:solidFill>
                  <a:schemeClr val="bg1"/>
                </a:solidFill>
              </a:rPr>
              <a:t>vulnerability discovery</a:t>
            </a:r>
            <a:r>
              <a:rPr lang="en-US" sz="2400" dirty="0" smtClean="0">
                <a:solidFill>
                  <a:schemeClr val="bg1"/>
                </a:solidFill>
              </a:rPr>
              <a:t> and analysis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        		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04588" y="2971800"/>
            <a:ext cx="33348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Questions?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2980" y="2971800"/>
            <a:ext cx="76590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Disassembling and IDA Pro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84735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Intro to binary code structure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8154155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Modules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process.exe</a:t>
            </a:r>
            <a:r>
              <a:rPr lang="en-US" sz="2400" b="1" dirty="0" smtClean="0">
                <a:solidFill>
                  <a:schemeClr val="bg1"/>
                </a:solidFill>
              </a:rPr>
              <a:t>, </a:t>
            </a:r>
            <a:r>
              <a:rPr lang="en-US" sz="2400" dirty="0" smtClean="0">
                <a:solidFill>
                  <a:schemeClr val="bg1"/>
                </a:solidFill>
              </a:rPr>
              <a:t>library.dll</a:t>
            </a: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Functions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At least one basic block, can be called</a:t>
            </a: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Basic Blocks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Groups of instructions terminated at a branch or return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	</a:t>
            </a:r>
            <a:r>
              <a:rPr lang="en-US" sz="2000" i="1" dirty="0" err="1" smtClean="0">
                <a:solidFill>
                  <a:schemeClr val="bg1"/>
                </a:solidFill>
                <a:latin typeface="CourierPS" pitchFamily="49" charset="0"/>
              </a:rPr>
              <a:t>mov</a:t>
            </a:r>
            <a:r>
              <a:rPr lang="en-US" sz="2000" i="1" dirty="0" smtClean="0">
                <a:solidFill>
                  <a:schemeClr val="bg1"/>
                </a:solidFill>
                <a:latin typeface="CourierPS" pitchFamily="49" charset="0"/>
              </a:rPr>
              <a:t>  </a:t>
            </a:r>
            <a:r>
              <a:rPr lang="en-US" sz="2000" i="1" dirty="0" err="1" smtClean="0">
                <a:solidFill>
                  <a:schemeClr val="bg1"/>
                </a:solidFill>
                <a:latin typeface="CourierPS" pitchFamily="49" charset="0"/>
              </a:rPr>
              <a:t>ebx</a:t>
            </a:r>
            <a:r>
              <a:rPr lang="en-US" sz="2000" i="1" dirty="0" smtClean="0">
                <a:solidFill>
                  <a:schemeClr val="bg1"/>
                </a:solidFill>
                <a:latin typeface="CourierPS" pitchFamily="49" charset="0"/>
              </a:rPr>
              <a:t>, dword_0x400400</a:t>
            </a:r>
          </a:p>
          <a:p>
            <a:r>
              <a:rPr lang="en-US" sz="2000" i="1" dirty="0" smtClean="0">
                <a:solidFill>
                  <a:schemeClr val="bg1"/>
                </a:solidFill>
                <a:latin typeface="CourierPS" pitchFamily="49" charset="0"/>
              </a:rPr>
              <a:t>		test </a:t>
            </a:r>
            <a:r>
              <a:rPr lang="en-US" sz="2000" i="1" dirty="0" err="1" smtClean="0">
                <a:solidFill>
                  <a:schemeClr val="bg1"/>
                </a:solidFill>
                <a:latin typeface="CourierPS" pitchFamily="49" charset="0"/>
              </a:rPr>
              <a:t>ebx</a:t>
            </a:r>
            <a:r>
              <a:rPr lang="en-US" sz="2000" i="1" dirty="0" smtClean="0">
                <a:solidFill>
                  <a:schemeClr val="bg1"/>
                </a:solidFill>
                <a:latin typeface="CourierPS" pitchFamily="49" charset="0"/>
              </a:rPr>
              <a:t>, </a:t>
            </a:r>
            <a:r>
              <a:rPr lang="en-US" sz="2000" i="1" dirty="0" err="1" smtClean="0">
                <a:solidFill>
                  <a:schemeClr val="bg1"/>
                </a:solidFill>
                <a:latin typeface="CourierPS" pitchFamily="49" charset="0"/>
              </a:rPr>
              <a:t>ebx</a:t>
            </a:r>
            <a:endParaRPr lang="en-US" sz="2000" i="1" dirty="0" smtClean="0">
              <a:solidFill>
                <a:schemeClr val="bg1"/>
              </a:solidFill>
              <a:latin typeface="CourierPS" pitchFamily="49" charset="0"/>
            </a:endParaRPr>
          </a:p>
          <a:p>
            <a:r>
              <a:rPr lang="en-US" sz="2000" i="1" dirty="0" smtClean="0">
                <a:solidFill>
                  <a:schemeClr val="bg1"/>
                </a:solidFill>
                <a:latin typeface="CourierPS" pitchFamily="49" charset="0"/>
              </a:rPr>
              <a:t>		</a:t>
            </a:r>
            <a:r>
              <a:rPr lang="en-US" sz="2000" i="1" dirty="0" err="1" smtClean="0">
                <a:solidFill>
                  <a:schemeClr val="bg1"/>
                </a:solidFill>
                <a:latin typeface="CourierPS" pitchFamily="49" charset="0"/>
              </a:rPr>
              <a:t>jz</a:t>
            </a:r>
            <a:r>
              <a:rPr lang="en-US" sz="2000" i="1" dirty="0" smtClean="0">
                <a:solidFill>
                  <a:schemeClr val="bg1"/>
                </a:solidFill>
                <a:latin typeface="CourierPS" pitchFamily="49" charset="0"/>
              </a:rPr>
              <a:t>   fail</a:t>
            </a:r>
          </a:p>
          <a:p>
            <a:endParaRPr lang="en-US" sz="2000" b="1" i="1" dirty="0" smtClean="0">
              <a:solidFill>
                <a:schemeClr val="bg1"/>
              </a:solidFill>
              <a:latin typeface="CourierPS" pitchFamily="49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Instructions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Atomic</a:t>
            </a:r>
          </a:p>
          <a:p>
            <a:r>
              <a:rPr lang="en-US" sz="2000" dirty="0" smtClean="0">
                <a:solidFill>
                  <a:schemeClr val="bg1"/>
                </a:solidFill>
                <a:latin typeface="CourierPS" pitchFamily="49" charset="0"/>
              </a:rPr>
              <a:t>		</a:t>
            </a:r>
            <a:r>
              <a:rPr lang="en-US" sz="2000" i="1" dirty="0" err="1" smtClean="0">
                <a:solidFill>
                  <a:schemeClr val="bg1"/>
                </a:solidFill>
                <a:latin typeface="CourierPS" pitchFamily="49" charset="0"/>
              </a:rPr>
              <a:t>mov</a:t>
            </a:r>
            <a:r>
              <a:rPr lang="en-US" sz="2000" i="1" dirty="0" smtClean="0">
                <a:solidFill>
                  <a:schemeClr val="bg1"/>
                </a:solidFill>
                <a:latin typeface="CourierPS" pitchFamily="49" charset="0"/>
              </a:rPr>
              <a:t>  </a:t>
            </a:r>
            <a:r>
              <a:rPr lang="en-US" sz="2000" i="1" dirty="0" err="1" smtClean="0">
                <a:solidFill>
                  <a:schemeClr val="bg1"/>
                </a:solidFill>
                <a:latin typeface="CourierPS" pitchFamily="49" charset="0"/>
              </a:rPr>
              <a:t>eax</a:t>
            </a:r>
            <a:r>
              <a:rPr lang="en-US" sz="2000" i="1" dirty="0" smtClean="0">
                <a:solidFill>
                  <a:schemeClr val="bg1"/>
                </a:solidFill>
                <a:latin typeface="CourierPS" pitchFamily="49" charset="0"/>
              </a:rPr>
              <a:t>, [ebp+0x4c]</a:t>
            </a:r>
            <a:r>
              <a:rPr lang="en-US" sz="2000" b="1" i="1" dirty="0" smtClean="0">
                <a:solidFill>
                  <a:schemeClr val="bg1"/>
                </a:solidFill>
                <a:latin typeface="CourierPS" pitchFamily="49" charset="0"/>
              </a:rPr>
              <a:t>	</a:t>
            </a:r>
            <a:endParaRPr lang="en-US" sz="1600" b="1" i="1" dirty="0">
              <a:solidFill>
                <a:schemeClr val="bg1"/>
              </a:solidFill>
              <a:latin typeface="CourierP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uncBBInstr_gra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53" y="1408991"/>
            <a:ext cx="8756725" cy="45694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52400"/>
            <a:ext cx="8196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chemeClr val="bg1"/>
                </a:solidFill>
              </a:rPr>
              <a:t>Func</a:t>
            </a:r>
            <a:r>
              <a:rPr lang="en-US" sz="5400" dirty="0" smtClean="0">
                <a:solidFill>
                  <a:schemeClr val="bg1"/>
                </a:solidFill>
              </a:rPr>
              <a:t>/Basic block/Instruction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uncBBInstr_gra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53" y="1408991"/>
            <a:ext cx="8756725" cy="4569449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228600" y="152400"/>
            <a:ext cx="8196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chemeClr val="bg1"/>
                </a:solidFill>
              </a:rPr>
              <a:t>Func</a:t>
            </a:r>
            <a:r>
              <a:rPr lang="en-US" sz="5400" dirty="0" smtClean="0">
                <a:solidFill>
                  <a:schemeClr val="bg1"/>
                </a:solidFill>
              </a:rPr>
              <a:t>/Basic block/Instruction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20174345">
            <a:off x="2485393" y="3539267"/>
            <a:ext cx="3570786" cy="101566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FUNCTION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uncBBInstr_gra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53" y="1408991"/>
            <a:ext cx="8756725" cy="45694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52400"/>
            <a:ext cx="8196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chemeClr val="bg1"/>
                </a:solidFill>
              </a:rPr>
              <a:t>Func</a:t>
            </a:r>
            <a:r>
              <a:rPr lang="en-US" sz="5400" dirty="0" smtClean="0">
                <a:solidFill>
                  <a:schemeClr val="bg1"/>
                </a:solidFill>
              </a:rPr>
              <a:t>/Basic block/Instruction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7426" y="1441525"/>
            <a:ext cx="7734748" cy="300138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675" y="4668819"/>
            <a:ext cx="2956560" cy="87316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8100">
                <a:solidFill>
                  <a:schemeClr val="tx1"/>
                </a:solidFill>
              </a:ln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71538" y="4658061"/>
            <a:ext cx="5348343" cy="12496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rot="20174345">
            <a:off x="2169278" y="2597370"/>
            <a:ext cx="3213316" cy="769441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BASIC BLOCK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20174345">
            <a:off x="4772337" y="4844222"/>
            <a:ext cx="2934201" cy="707886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BASIC BLOCK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20174345">
            <a:off x="816518" y="4776685"/>
            <a:ext cx="2390334" cy="58477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BASIC BLOCK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uncBBInstr_gra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53" y="1408991"/>
            <a:ext cx="8756725" cy="45694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52400"/>
            <a:ext cx="8196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 smtClean="0">
                <a:solidFill>
                  <a:schemeClr val="bg1"/>
                </a:solidFill>
              </a:rPr>
              <a:t>Func</a:t>
            </a:r>
            <a:r>
              <a:rPr lang="en-US" sz="5400" dirty="0" smtClean="0">
                <a:solidFill>
                  <a:schemeClr val="bg1"/>
                </a:solidFill>
              </a:rPr>
              <a:t>/Basic block/Instruction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8941" y="3528508"/>
            <a:ext cx="1506071" cy="1828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28918" y="4851699"/>
            <a:ext cx="1084730" cy="1846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84090" y="5368066"/>
            <a:ext cx="1192306" cy="1846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10800000" flipV="1">
            <a:off x="1839560" y="3560782"/>
            <a:ext cx="2151529" cy="69924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10800000" flipV="1">
            <a:off x="1688953" y="3700630"/>
            <a:ext cx="2291376" cy="1226371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238054" y="4421394"/>
            <a:ext cx="1549101" cy="172121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988823" y="3312149"/>
            <a:ext cx="2414251" cy="523220"/>
          </a:xfrm>
          <a:prstGeom prst="rect">
            <a:avLst/>
          </a:prstGeom>
          <a:noFill/>
          <a:ln w="25400">
            <a:noFill/>
          </a:ln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INSTRUCTIONS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27577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Graphing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8177239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Code can be represented as a graph, as shown previously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Graph traversal code is applicable here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Assuming no dynamic transfers of execution, like: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CourierPS" pitchFamily="49" charset="0"/>
              </a:rPr>
              <a:t>			</a:t>
            </a:r>
            <a:r>
              <a:rPr lang="en-US" sz="2000" i="1" dirty="0" smtClean="0">
                <a:solidFill>
                  <a:schemeClr val="bg1"/>
                </a:solidFill>
                <a:latin typeface="CourierPS" pitchFamily="49" charset="0"/>
              </a:rPr>
              <a:t>call [edx+0x20]</a:t>
            </a:r>
            <a:endParaRPr lang="en-US" sz="2400" i="1" dirty="0" smtClean="0">
              <a:solidFill>
                <a:schemeClr val="bg1"/>
              </a:solidFill>
              <a:latin typeface="CourierPS" pitchFamily="49" charset="0"/>
            </a:endParaRP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Graphing tricks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</a:rPr>
              <a:t>Reachability</a:t>
            </a:r>
            <a:r>
              <a:rPr lang="en-US" sz="2400" dirty="0" smtClean="0">
                <a:solidFill>
                  <a:schemeClr val="bg1"/>
                </a:solidFill>
              </a:rPr>
              <a:t> (Function &amp; Basic Block)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</a:t>
            </a:r>
            <a:r>
              <a:rPr lang="en-US" sz="2400" dirty="0" err="1" smtClean="0">
                <a:solidFill>
                  <a:schemeClr val="bg1"/>
                </a:solidFill>
              </a:rPr>
              <a:t>Upgraph</a:t>
            </a:r>
            <a:r>
              <a:rPr lang="en-US" sz="2400" dirty="0" smtClean="0">
                <a:solidFill>
                  <a:schemeClr val="bg1"/>
                </a:solidFill>
              </a:rPr>
              <a:t>/</a:t>
            </a:r>
            <a:r>
              <a:rPr lang="en-US" sz="2400" dirty="0" err="1" smtClean="0">
                <a:solidFill>
                  <a:schemeClr val="bg1"/>
                </a:solidFill>
              </a:rPr>
              <a:t>Downgraph</a:t>
            </a:r>
            <a:r>
              <a:rPr lang="en-US" sz="2400" dirty="0" smtClean="0">
                <a:solidFill>
                  <a:schemeClr val="bg1"/>
                </a:solidFill>
              </a:rPr>
              <a:t>/Intersection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Discover new vectors for attacks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Discover paths to interesting code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Locate recursive functions programmatically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Loop detection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Binary </a:t>
            </a:r>
            <a:r>
              <a:rPr lang="en-US" sz="2400" dirty="0" err="1" smtClean="0">
                <a:solidFill>
                  <a:schemeClr val="bg1"/>
                </a:solidFill>
              </a:rPr>
              <a:t>diffing</a:t>
            </a:r>
            <a:r>
              <a:rPr lang="en-US" sz="2400" dirty="0" smtClean="0">
                <a:solidFill>
                  <a:schemeClr val="bg1"/>
                </a:solidFill>
              </a:rPr>
              <a:t> (</a:t>
            </a:r>
            <a:r>
              <a:rPr lang="en-US" sz="2400" dirty="0" err="1" smtClean="0">
                <a:solidFill>
                  <a:schemeClr val="bg1"/>
                </a:solidFill>
              </a:rPr>
              <a:t>BinDiff</a:t>
            </a:r>
            <a:r>
              <a:rPr lang="en-US" sz="2400" dirty="0" smtClean="0">
                <a:solidFill>
                  <a:schemeClr val="bg1"/>
                </a:solidFill>
              </a:rPr>
              <a:t> from </a:t>
            </a:r>
            <a:r>
              <a:rPr lang="en-US" sz="2400" dirty="0" err="1" smtClean="0">
                <a:solidFill>
                  <a:schemeClr val="bg1"/>
                </a:solidFill>
              </a:rPr>
              <a:t>Zynamics</a:t>
            </a:r>
            <a:r>
              <a:rPr lang="en-US" sz="2400" dirty="0" smtClean="0">
                <a:solidFill>
                  <a:schemeClr val="bg1"/>
                </a:solidFill>
              </a:rPr>
              <a:t>)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27577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Graphing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6" name="Picture 5" descr="graph_traversal_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4871" y="263049"/>
            <a:ext cx="5576355" cy="62507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27577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Graphing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9" name="Picture 8" descr="graph_traversal_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4684" y="258184"/>
            <a:ext cx="5569137" cy="6250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53076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Introduction to RE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05345"/>
            <a:ext cx="8889806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Why is this skill set valuable?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Source is not often available for Windows applications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</a:rPr>
              <a:t>Eliteness</a:t>
            </a:r>
            <a:r>
              <a:rPr lang="en-US" sz="2400" dirty="0" smtClean="0">
                <a:solidFill>
                  <a:schemeClr val="bg1"/>
                </a:solidFill>
              </a:rPr>
              <a:t> factor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Often exponentially more difficult than source auditing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Find bugs where few others are comfortable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Homebrew patches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Patch analysis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e.g. Reversing Microsoft patches to discover root cause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1</a:t>
            </a:r>
            <a:r>
              <a:rPr lang="en-US" sz="2400" baseline="30000" dirty="0" smtClean="0">
                <a:solidFill>
                  <a:schemeClr val="bg1"/>
                </a:solidFill>
              </a:rPr>
              <a:t>st</a:t>
            </a:r>
            <a:r>
              <a:rPr lang="en-US" sz="2400" dirty="0" smtClean="0">
                <a:solidFill>
                  <a:schemeClr val="bg1"/>
                </a:solidFill>
              </a:rPr>
              <a:t> with a new exploit or </a:t>
            </a:r>
            <a:r>
              <a:rPr lang="en-US" sz="2400" dirty="0" err="1" smtClean="0">
                <a:solidFill>
                  <a:schemeClr val="bg1"/>
                </a:solidFill>
              </a:rPr>
              <a:t>Metasploit</a:t>
            </a:r>
            <a:r>
              <a:rPr lang="en-US" sz="2400" dirty="0" smtClean="0">
                <a:solidFill>
                  <a:schemeClr val="bg1"/>
                </a:solidFill>
              </a:rPr>
              <a:t> module?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1</a:t>
            </a:r>
            <a:r>
              <a:rPr lang="en-US" sz="2400" baseline="30000" dirty="0" smtClean="0">
                <a:solidFill>
                  <a:schemeClr val="bg1"/>
                </a:solidFill>
              </a:rPr>
              <a:t>st</a:t>
            </a:r>
            <a:r>
              <a:rPr lang="en-US" sz="2400" dirty="0" smtClean="0">
                <a:solidFill>
                  <a:schemeClr val="bg1"/>
                </a:solidFill>
              </a:rPr>
              <a:t> with a new signature for an AV or IPS?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  <a:r>
              <a:rPr lang="en-US" sz="2400" u="sng" dirty="0" smtClean="0">
                <a:solidFill>
                  <a:schemeClr val="bg1"/>
                </a:solidFill>
              </a:rPr>
              <a:t>Binary code is a $ goldmine $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Bugs exist for long periods of time in binary code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   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27577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Graphing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5" name="Picture 4" descr="graph_traversal_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752" y="268937"/>
            <a:ext cx="5570340" cy="62342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27577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Graphing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6" name="Picture 5" descr="complicated_graph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676" y="997526"/>
            <a:ext cx="7132649" cy="57939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04588" y="2971800"/>
            <a:ext cx="33348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Questions?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76894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Intro to binary data structures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5275355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Objects (think object-oriented, C++, …)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@</a:t>
            </a:r>
            <a:r>
              <a:rPr lang="en-US" sz="2400" dirty="0" err="1" smtClean="0">
                <a:solidFill>
                  <a:schemeClr val="bg1"/>
                </a:solidFill>
              </a:rPr>
              <a:t>ecx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Constructors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Destructors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Function tables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Methods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Inheritance</a:t>
            </a: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Variables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Local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Global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Structures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Defined on Stack vs. Heap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Important for exploitation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66953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Introduction to IDA Pro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6403741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How many here have used a disassembler? IDA?</a:t>
            </a: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Important facilities to a reverser provided by IDA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FLIRT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Strings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assert() calls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debug functions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Cross referencing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Imports/Exports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Segments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IDA SDK, IDC, </a:t>
            </a:r>
            <a:r>
              <a:rPr lang="en-US" sz="2400" b="1" dirty="0" err="1" smtClean="0">
                <a:solidFill>
                  <a:schemeClr val="bg1"/>
                </a:solidFill>
              </a:rPr>
              <a:t>IDAPython</a:t>
            </a:r>
            <a:r>
              <a:rPr lang="en-US" sz="2400" b="1" dirty="0" smtClean="0">
                <a:solidFill>
                  <a:schemeClr val="bg1"/>
                </a:solidFill>
              </a:rPr>
              <a:t>, IDA Debugger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err="1" smtClean="0">
                <a:solidFill>
                  <a:schemeClr val="bg1"/>
                </a:solidFill>
              </a:rPr>
              <a:t>Plugins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	Automated analysis (we’ll get to this later)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55302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RE – Static Analysis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7921079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Important to locate sources of user input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No runtime info available (besides sometimes RTTI)</a:t>
            </a:r>
            <a:endParaRPr lang="en-US" sz="2400" b="1" dirty="0" smtClean="0">
              <a:solidFill>
                <a:schemeClr val="bg1"/>
              </a:solidFill>
            </a:endParaRP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Cross referencing  and graphing is key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C++ can make this aggravating</a:t>
            </a: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Pattern matching is helpful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	IDC/</a:t>
            </a:r>
            <a:r>
              <a:rPr lang="en-US" sz="2400" dirty="0" err="1" smtClean="0">
                <a:solidFill>
                  <a:schemeClr val="bg1"/>
                </a:solidFill>
              </a:rPr>
              <a:t>IDAPython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		Find me all “</a:t>
            </a:r>
            <a:r>
              <a:rPr lang="en-US" sz="2400" dirty="0" err="1" smtClean="0">
                <a:solidFill>
                  <a:schemeClr val="bg1"/>
                </a:solidFill>
              </a:rPr>
              <a:t>movsx</a:t>
            </a:r>
            <a:r>
              <a:rPr lang="en-US" sz="2400" dirty="0" smtClean="0">
                <a:solidFill>
                  <a:schemeClr val="bg1"/>
                </a:solidFill>
              </a:rPr>
              <a:t>” from this function down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Find me all “add reg32, x” followed by </a:t>
            </a:r>
            <a:r>
              <a:rPr lang="en-US" sz="2400" dirty="0" err="1" smtClean="0">
                <a:solidFill>
                  <a:schemeClr val="bg1"/>
                </a:solidFill>
              </a:rPr>
              <a:t>malloc</a:t>
            </a:r>
            <a:r>
              <a:rPr lang="en-US" sz="2400" dirty="0" smtClean="0">
                <a:solidFill>
                  <a:schemeClr val="bg1"/>
                </a:solidFill>
              </a:rPr>
              <a:t>()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Loop detection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Unsafe library calls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	*</a:t>
            </a:r>
            <a:r>
              <a:rPr lang="en-US" sz="2400" dirty="0" err="1" smtClean="0">
                <a:solidFill>
                  <a:schemeClr val="bg1"/>
                </a:solidFill>
              </a:rPr>
              <a:t>cpy</a:t>
            </a:r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			*</a:t>
            </a:r>
            <a:r>
              <a:rPr lang="en-US" sz="2400" dirty="0" err="1" smtClean="0">
                <a:solidFill>
                  <a:schemeClr val="bg1"/>
                </a:solidFill>
              </a:rPr>
              <a:t>alloc</a:t>
            </a:r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64203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RE – Dynamic Analysis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6919651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Breakpoints allow for jump start on analysis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e.g. Memory breakpoint on </a:t>
            </a:r>
            <a:r>
              <a:rPr lang="en-US" sz="2400" dirty="0" err="1" smtClean="0">
                <a:solidFill>
                  <a:schemeClr val="bg1"/>
                </a:solidFill>
              </a:rPr>
              <a:t>recv</a:t>
            </a:r>
            <a:r>
              <a:rPr lang="en-US" sz="2400" dirty="0" smtClean="0">
                <a:solidFill>
                  <a:schemeClr val="bg1"/>
                </a:solidFill>
              </a:rPr>
              <a:t>() buffer</a:t>
            </a: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Ability to resolve…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Object structure and relationships 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Type information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Input from other processes/systems/</a:t>
            </a:r>
            <a:r>
              <a:rPr lang="en-US" sz="2400" dirty="0" err="1" smtClean="0">
                <a:solidFill>
                  <a:schemeClr val="bg1"/>
                </a:solidFill>
              </a:rPr>
              <a:t>configs</a:t>
            </a:r>
            <a:r>
              <a:rPr lang="en-US" sz="2400" dirty="0" smtClean="0">
                <a:solidFill>
                  <a:schemeClr val="bg1"/>
                </a:solidFill>
              </a:rPr>
              <a:t>/…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Global variables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Ability to populate .</a:t>
            </a:r>
            <a:r>
              <a:rPr lang="en-US" sz="2400" b="1" dirty="0" err="1" smtClean="0">
                <a:solidFill>
                  <a:schemeClr val="bg1"/>
                </a:solidFill>
              </a:rPr>
              <a:t>idb</a:t>
            </a:r>
            <a:r>
              <a:rPr lang="en-US" sz="2400" b="1" dirty="0" smtClean="0">
                <a:solidFill>
                  <a:schemeClr val="bg1"/>
                </a:solidFill>
              </a:rPr>
              <a:t> with runtime information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r>
              <a:rPr lang="en-US" sz="2400" b="1" u="sng" dirty="0" smtClean="0">
                <a:solidFill>
                  <a:schemeClr val="bg1"/>
                </a:solidFill>
              </a:rPr>
              <a:t>Crucial to exploit development</a:t>
            </a:r>
          </a:p>
          <a:p>
            <a:pPr lvl="1"/>
            <a:r>
              <a:rPr lang="en-US" sz="2400" dirty="0" smtClean="0">
                <a:solidFill>
                  <a:schemeClr val="bg1"/>
                </a:solidFill>
              </a:rPr>
              <a:t>e.g. Analyze heap layout dynamically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04588" y="2971800"/>
            <a:ext cx="33348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Questions?</a:t>
            </a:r>
            <a:endParaRPr lang="en-US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45544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RE – Debuggers</a:t>
            </a:r>
            <a:endParaRPr lang="en-US" sz="5400" dirty="0">
              <a:solidFill>
                <a:schemeClr val="bg1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09317" y="1516341"/>
          <a:ext cx="8434203" cy="4801332"/>
        </p:xfrm>
        <a:graphic>
          <a:graphicData uri="http://schemas.openxmlformats.org/drawingml/2006/table">
            <a:tbl>
              <a:tblPr/>
              <a:tblGrid>
                <a:gridCol w="1602540"/>
                <a:gridCol w="3743435"/>
                <a:gridCol w="3088228"/>
              </a:tblGrid>
              <a:tr h="6253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103580" marR="11508" marT="1150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Pros</a:t>
                      </a:r>
                    </a:p>
                  </a:txBody>
                  <a:tcPr marL="103580" marR="11508" marT="1150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2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Cons</a:t>
                      </a:r>
                    </a:p>
                  </a:txBody>
                  <a:tcPr marL="103580" marR="11508" marT="11508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01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WinDBG</a:t>
                      </a:r>
                    </a:p>
                  </a:txBody>
                  <a:tcPr marL="103580" marR="11508" marT="1150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Mature piece of software. Great symbol support. Allows for neat tricks like heap walking and integrity checks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. Kernel!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103580" marR="11508" marT="1150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Steep learning curve. Poor plugin API.</a:t>
                      </a:r>
                    </a:p>
                  </a:txBody>
                  <a:tcPr marL="103580" marR="11508" marT="11508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01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OllyDBG</a:t>
                      </a:r>
                    </a:p>
                  </a:txBody>
                  <a:tcPr marL="103580" marR="11508" marT="1150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Intuitive user interface. Large community of users. Nice </a:t>
                      </a:r>
                      <a:r>
                        <a:rPr lang="en-US" sz="1600" b="0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plugin</a:t>
                      </a:r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API.</a:t>
                      </a:r>
                    </a:p>
                  </a:txBody>
                  <a:tcPr marL="103580" marR="11508" marT="1150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Flakey symbol support. Only supports 32-bit.</a:t>
                      </a:r>
                      <a:r>
                        <a:rPr lang="en-US" sz="1600" b="1" i="0" u="none" strike="noStrike">
                          <a:solidFill>
                            <a:schemeClr val="bg1"/>
                          </a:solidFill>
                          <a:latin typeface="Calibri"/>
                        </a:rPr>
                        <a:t> Default install exposes exploitable vulnerabilities!</a:t>
                      </a:r>
                      <a:endParaRPr lang="en-US" sz="16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103580" marR="11508" marT="11508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800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PyDBG</a:t>
                      </a:r>
                      <a:endParaRPr lang="en-US" sz="17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103580" marR="11508" marT="1150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Scriptable and easily extensible.</a:t>
                      </a:r>
                    </a:p>
                  </a:txBody>
                  <a:tcPr marL="103580" marR="11508" marT="1150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Python is slow. Only supports 32-bit. Designed to be event-based.</a:t>
                      </a:r>
                    </a:p>
                  </a:txBody>
                  <a:tcPr marL="103580" marR="11508" marT="11508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76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7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IDA debugger</a:t>
                      </a:r>
                    </a:p>
                  </a:txBody>
                  <a:tcPr marL="103580" marR="11508" marT="1150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Contains 9 debugging engines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. Built-in to IDA.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103580" marR="11508" marT="11508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Multiple module support can be tricky to get the hang of</a:t>
                      </a:r>
                      <a:r>
                        <a:rPr lang="en-US" sz="1600" b="0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. UI sketchy.</a:t>
                      </a:r>
                      <a:endParaRPr lang="en-US" sz="1600" b="0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103580" marR="11508" marT="11508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74573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Simple Protocol Reversing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826239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Walkthrough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Going to show you a vulnerability in an unnamed product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This is 0day and exploitable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It has been reported to the affected vendor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Note how little x86 knowledge is required to locate the issue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More importantly, to analyze and understand it</a:t>
            </a:r>
            <a:endParaRPr lang="en-US" sz="2400" b="1" dirty="0" smtClean="0">
              <a:solidFill>
                <a:schemeClr val="bg1"/>
              </a:solidFill>
            </a:endParaRPr>
          </a:p>
          <a:p>
            <a:endParaRPr lang="en-US" sz="2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73023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Introduction to RE (cont.)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752600"/>
            <a:ext cx="843012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Why is this skill set valuable (cont.)?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Knowledge is portable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Apply techniques to wide array of tasks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New architectures become approachable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Developing countries rely on it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Why engineer from scratch when you can copy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Reverse for security, ensure there are no backdoors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In the US we take these things for granted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26763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To Recap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696203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Reverse from the top down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Understand the system to understand it’s parts</a:t>
            </a: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Use the proper tools to aid you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Saves time and focus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Use every technique you have available</a:t>
            </a:r>
          </a:p>
          <a:p>
            <a:r>
              <a:rPr lang="en-US" sz="2400" b="1" dirty="0" smtClean="0">
                <a:solidFill>
                  <a:schemeClr val="bg1"/>
                </a:solidFill>
              </a:rPr>
              <a:t>	</a:t>
            </a:r>
            <a:r>
              <a:rPr lang="en-US" sz="2400" dirty="0" smtClean="0">
                <a:solidFill>
                  <a:schemeClr val="bg1"/>
                </a:solidFill>
              </a:rPr>
              <a:t>Mixture of static and dynamic analysis</a:t>
            </a:r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endParaRPr lang="en-US" sz="2400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75648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Conclusion of Session One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371600"/>
            <a:ext cx="707770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Questions?</a:t>
            </a: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E-mail the mailing list if you have additional questions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I am subscribed as well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Alternatively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My gmail username is aportnoy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endParaRPr lang="en-US" sz="2400" b="1" dirty="0" smtClean="0">
              <a:solidFill>
                <a:schemeClr val="bg1"/>
              </a:solidFill>
            </a:endParaRPr>
          </a:p>
          <a:p>
            <a:r>
              <a:rPr lang="en-US" sz="2400" b="1" dirty="0" smtClean="0">
                <a:solidFill>
                  <a:schemeClr val="bg1"/>
                </a:solidFill>
              </a:rPr>
              <a:t>Thanks!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73023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Introduction to RE (cont.)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752600"/>
            <a:ext cx="8651407" cy="55707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It's not always about the assembly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Reversing is the process by which you attempt to understand the system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     		- Operating system</a:t>
            </a:r>
          </a:p>
          <a:p>
            <a:r>
              <a:rPr lang="en-US" sz="2000" dirty="0">
                <a:solidFill>
                  <a:schemeClr val="bg1"/>
                </a:solidFill>
              </a:rPr>
              <a:t>	</a:t>
            </a:r>
            <a:r>
              <a:rPr lang="en-US" sz="2000" dirty="0" smtClean="0">
                <a:solidFill>
                  <a:schemeClr val="bg1"/>
                </a:solidFill>
              </a:rPr>
              <a:t>	- Software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		- Hardware</a:t>
            </a:r>
            <a:br>
              <a:rPr lang="en-US" sz="2000" dirty="0" smtClean="0">
                <a:solidFill>
                  <a:schemeClr val="bg1"/>
                </a:solidFill>
              </a:rPr>
            </a:br>
            <a:r>
              <a:rPr lang="en-US" sz="2000" dirty="0" smtClean="0">
                <a:solidFill>
                  <a:schemeClr val="bg1"/>
                </a:solidFill>
              </a:rPr>
              <a:t>		- Plane, train, auto, anything that was engineered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Reverse the </a:t>
            </a:r>
            <a:r>
              <a:rPr lang="en-US" sz="2000" i="1" dirty="0" smtClean="0">
                <a:solidFill>
                  <a:schemeClr val="bg1"/>
                </a:solidFill>
              </a:rPr>
              <a:t>system</a:t>
            </a:r>
            <a:r>
              <a:rPr lang="en-US" sz="2000" dirty="0" smtClean="0">
                <a:solidFill>
                  <a:schemeClr val="bg1"/>
                </a:solidFill>
              </a:rPr>
              <a:t> as a whole, helps locate trust boundaries</a:t>
            </a: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Malkovich malkovich, malkovich?</a:t>
            </a:r>
          </a:p>
          <a:p>
            <a:pPr lvl="1"/>
            <a:r>
              <a:rPr lang="en-US" sz="2000" dirty="0" smtClean="0">
                <a:solidFill>
                  <a:schemeClr val="bg1"/>
                </a:solidFill>
              </a:rPr>
              <a:t>GOAL: Get inside the developer’s head</a:t>
            </a:r>
          </a:p>
          <a:p>
            <a:pPr lvl="1"/>
            <a:r>
              <a:rPr lang="en-US" sz="2000" i="1" dirty="0" smtClean="0">
                <a:solidFill>
                  <a:schemeClr val="bg1"/>
                </a:solidFill>
              </a:rPr>
              <a:t>Reverse engineer intentional behavior to determine how to deviate execution </a:t>
            </a:r>
          </a:p>
          <a:p>
            <a:pPr lvl="1"/>
            <a:r>
              <a:rPr lang="en-US" sz="2000" i="1" dirty="0">
                <a:solidFill>
                  <a:schemeClr val="bg1"/>
                </a:solidFill>
              </a:rPr>
              <a:t>	</a:t>
            </a:r>
            <a:r>
              <a:rPr lang="en-US" sz="2000" i="1" dirty="0" smtClean="0">
                <a:solidFill>
                  <a:schemeClr val="bg1"/>
                </a:solidFill>
              </a:rPr>
              <a:t>from that intention </a:t>
            </a:r>
          </a:p>
          <a:p>
            <a:r>
              <a:rPr lang="en-US" sz="2000" i="1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 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64551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Overview of Approach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752600"/>
            <a:ext cx="6525376" cy="49552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General Steps, pre-disassembling</a:t>
            </a:r>
            <a:endParaRPr lang="en-US" sz="3600" dirty="0" smtClean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	- Examine system behavior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	- Enumerate components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	- Determine relationships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	- Determine trust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	- Locate and probe inputs</a:t>
            </a:r>
          </a:p>
          <a:p>
            <a:endParaRPr lang="en-US" sz="2800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	Many tools to aid in this process</a:t>
            </a:r>
          </a:p>
          <a:p>
            <a:r>
              <a:rPr lang="en-US" sz="2800" b="1" dirty="0" smtClean="0">
                <a:solidFill>
                  <a:schemeClr val="bg1"/>
                </a:solidFill>
              </a:rPr>
              <a:t>		</a:t>
            </a:r>
            <a:r>
              <a:rPr lang="en-US" sz="2800" dirty="0" smtClean="0">
                <a:solidFill>
                  <a:schemeClr val="bg1"/>
                </a:solidFill>
              </a:rPr>
              <a:t>We’ll cover </a:t>
            </a:r>
            <a:r>
              <a:rPr lang="en-US" sz="2800" dirty="0" smtClean="0">
                <a:solidFill>
                  <a:schemeClr val="bg1"/>
                </a:solidFill>
              </a:rPr>
              <a:t>some of these</a:t>
            </a:r>
            <a:endParaRPr lang="en-US" sz="2800" b="1" dirty="0" smtClean="0">
              <a:solidFill>
                <a:schemeClr val="bg1"/>
              </a:solidFill>
            </a:endParaRPr>
          </a:p>
          <a:p>
            <a:r>
              <a:rPr lang="en-US" sz="28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    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36211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Step by step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752600"/>
            <a:ext cx="9058121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Examining system behavior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400" u="sng" dirty="0" smtClean="0">
                <a:solidFill>
                  <a:schemeClr val="bg1"/>
                </a:solidFill>
              </a:rPr>
              <a:t>Documentation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Install &amp; use the product!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Support forums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		Exploitable bugs might be “annoyances” to regular users</a:t>
            </a:r>
            <a:endParaRPr lang="en-US" sz="2800" dirty="0" smtClean="0">
              <a:solidFill>
                <a:schemeClr val="bg1"/>
              </a:solidFill>
            </a:endParaRPr>
          </a:p>
          <a:p>
            <a:endParaRPr lang="en-US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56158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Step by step (cont.)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752600"/>
            <a:ext cx="6385787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Enumerating components</a:t>
            </a:r>
            <a:endParaRPr lang="en-US" sz="28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</a:t>
            </a:r>
            <a:r>
              <a:rPr lang="en-US" sz="2000" u="sng" dirty="0" smtClean="0">
                <a:solidFill>
                  <a:schemeClr val="bg1"/>
                </a:solidFill>
              </a:rPr>
              <a:t>Documentation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Product prerequisites (Java, .NET, …)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000" smtClean="0">
                <a:solidFill>
                  <a:schemeClr val="bg1"/>
                </a:solidFill>
              </a:rPr>
              <a:t>	</a:t>
            </a:r>
            <a:r>
              <a:rPr lang="en-US" sz="2000" smtClean="0">
                <a:solidFill>
                  <a:schemeClr val="bg1"/>
                </a:solidFill>
              </a:rPr>
              <a:t>MSRPC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	Process Explorer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</a:t>
            </a:r>
            <a:r>
              <a:rPr lang="en-US" sz="2000" dirty="0" err="1" smtClean="0">
                <a:solidFill>
                  <a:schemeClr val="bg1"/>
                </a:solidFill>
              </a:rPr>
              <a:t>rpcdump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rpcinfo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	</a:t>
            </a:r>
            <a:r>
              <a:rPr lang="en-US" sz="2000" dirty="0" err="1" smtClean="0">
                <a:solidFill>
                  <a:schemeClr val="bg1"/>
                </a:solidFill>
              </a:rPr>
              <a:t>mIDA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ActiveX, Codecs, File formats, Protocol Handlers, …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</a:t>
            </a:r>
            <a:r>
              <a:rPr lang="en-US" sz="2000" dirty="0" err="1" smtClean="0">
                <a:solidFill>
                  <a:schemeClr val="bg1"/>
                </a:solidFill>
              </a:rPr>
              <a:t>RegMon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	</a:t>
            </a:r>
            <a:r>
              <a:rPr lang="en-US" sz="2000" dirty="0" err="1" smtClean="0">
                <a:solidFill>
                  <a:schemeClr val="bg1"/>
                </a:solidFill>
              </a:rPr>
              <a:t>FileMon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	</a:t>
            </a:r>
            <a:r>
              <a:rPr lang="en-US" sz="2000" dirty="0" err="1" smtClean="0">
                <a:solidFill>
                  <a:schemeClr val="bg1"/>
                </a:solidFill>
              </a:rPr>
              <a:t>ProcessMon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	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Services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		services.msc / </a:t>
            </a:r>
            <a:r>
              <a:rPr lang="en-US" sz="2000" dirty="0" err="1" smtClean="0">
                <a:solidFill>
                  <a:schemeClr val="bg1"/>
                </a:solidFill>
              </a:rPr>
              <a:t>TCPView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 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752600"/>
            <a:ext cx="4732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  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</a:t>
            </a:r>
          </a:p>
          <a:p>
            <a:r>
              <a:rPr lang="en-US" sz="2000" dirty="0" smtClean="0">
                <a:solidFill>
                  <a:schemeClr val="bg1"/>
                </a:solidFill>
              </a:rPr>
              <a:t>    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52400"/>
            <a:ext cx="53640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bg1"/>
                </a:solidFill>
              </a:rPr>
              <a:t>TCP View from MS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7" name="Picture 6" descr="TCP Vie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500" y="1129140"/>
            <a:ext cx="5715000" cy="556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1120</Words>
  <Application>Microsoft Office PowerPoint</Application>
  <PresentationFormat>On-screen Show (4:3)</PresentationFormat>
  <Paragraphs>486</Paragraphs>
  <Slides>41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Portnoy</dc:creator>
  <cp:lastModifiedBy>Aaron Portnoy</cp:lastModifiedBy>
  <cp:revision>363</cp:revision>
  <dcterms:created xsi:type="dcterms:W3CDTF">2009-09-21T00:19:32Z</dcterms:created>
  <dcterms:modified xsi:type="dcterms:W3CDTF">2009-09-24T20:20:52Z</dcterms:modified>
</cp:coreProperties>
</file>